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6"/>
  </p:handoutMasterIdLst>
  <p:sldIdLst>
    <p:sldId id="256" r:id="rId2"/>
    <p:sldId id="257" r:id="rId3"/>
    <p:sldId id="277" r:id="rId4"/>
    <p:sldId id="300" r:id="rId5"/>
    <p:sldId id="301" r:id="rId6"/>
    <p:sldId id="258" r:id="rId7"/>
    <p:sldId id="276" r:id="rId8"/>
    <p:sldId id="299" r:id="rId9"/>
    <p:sldId id="303" r:id="rId10"/>
    <p:sldId id="259" r:id="rId11"/>
    <p:sldId id="260" r:id="rId12"/>
    <p:sldId id="286" r:id="rId13"/>
    <p:sldId id="305" r:id="rId14"/>
    <p:sldId id="304" r:id="rId15"/>
    <p:sldId id="262" r:id="rId16"/>
    <p:sldId id="280" r:id="rId17"/>
    <p:sldId id="306" r:id="rId18"/>
    <p:sldId id="307" r:id="rId19"/>
    <p:sldId id="263" r:id="rId20"/>
    <p:sldId id="281" r:id="rId21"/>
    <p:sldId id="308" r:id="rId22"/>
    <p:sldId id="309" r:id="rId23"/>
    <p:sldId id="282" r:id="rId24"/>
    <p:sldId id="310" r:id="rId25"/>
    <p:sldId id="311" r:id="rId26"/>
    <p:sldId id="264" r:id="rId27"/>
    <p:sldId id="283" r:id="rId28"/>
    <p:sldId id="312" r:id="rId29"/>
    <p:sldId id="313" r:id="rId30"/>
    <p:sldId id="287" r:id="rId31"/>
    <p:sldId id="289" r:id="rId32"/>
    <p:sldId id="294" r:id="rId33"/>
    <p:sldId id="314" r:id="rId34"/>
    <p:sldId id="315" r:id="rId35"/>
    <p:sldId id="288" r:id="rId36"/>
    <p:sldId id="291" r:id="rId37"/>
    <p:sldId id="295" r:id="rId38"/>
    <p:sldId id="316" r:id="rId39"/>
    <p:sldId id="317" r:id="rId40"/>
    <p:sldId id="292" r:id="rId41"/>
    <p:sldId id="265" r:id="rId42"/>
    <p:sldId id="266" r:id="rId43"/>
    <p:sldId id="267" r:id="rId44"/>
    <p:sldId id="268" r:id="rId45"/>
    <p:sldId id="269" r:id="rId46"/>
    <p:sldId id="270" r:id="rId47"/>
    <p:sldId id="297" r:id="rId48"/>
    <p:sldId id="318" r:id="rId49"/>
    <p:sldId id="319" r:id="rId50"/>
    <p:sldId id="293" r:id="rId51"/>
    <p:sldId id="272" r:id="rId52"/>
    <p:sldId id="274" r:id="rId53"/>
    <p:sldId id="298" r:id="rId54"/>
    <p:sldId id="27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21" autoAdjust="0"/>
  </p:normalViewPr>
  <p:slideViewPr>
    <p:cSldViewPr snapToGrid="0">
      <p:cViewPr varScale="1">
        <p:scale>
          <a:sx n="51" d="100"/>
          <a:sy n="51" d="100"/>
        </p:scale>
        <p:origin x="773" y="4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A92D55-20B5-4EB4-9D4C-F563EE6B5777}" type="datetimeFigureOut">
              <a:rPr lang="en-US" smtClean="0"/>
              <a:t>4/25/2017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7BBFB-5749-4896-9252-5A5E7533FABC}" type="slidenum">
              <a:rPr lang="en-US" smtClean="0"/>
              <a:t>‹#›</a:t>
            </a:fld>
            <a:endParaRPr lang="en-US"/>
          </a:p>
        </p:txBody>
      </p:sp>
    </p:spTree>
    <p:extLst>
      <p:ext uri="{BB962C8B-B14F-4D97-AF65-F5344CB8AC3E}">
        <p14:creationId xmlns:p14="http://schemas.microsoft.com/office/powerpoint/2010/main" val="39146575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Medication Administration for Unlicensed Personnel </a:t>
            </a:r>
            <a:endParaRPr lang="en-US" dirty="0"/>
          </a:p>
        </p:txBody>
      </p:sp>
      <p:pic>
        <p:nvPicPr>
          <p:cNvPr id="5" name="Picture 4"/>
          <p:cNvPicPr>
            <a:picLocks noChangeAspect="1"/>
          </p:cNvPicPr>
          <p:nvPr/>
        </p:nvPicPr>
        <p:blipFill>
          <a:blip r:embed="rId2"/>
          <a:stretch>
            <a:fillRect/>
          </a:stretch>
        </p:blipFill>
        <p:spPr>
          <a:xfrm>
            <a:off x="5051685" y="4691921"/>
            <a:ext cx="3792511" cy="929390"/>
          </a:xfrm>
          <a:prstGeom prst="rect">
            <a:avLst/>
          </a:prstGeom>
        </p:spPr>
      </p:pic>
    </p:spTree>
    <p:extLst>
      <p:ext uri="{BB962C8B-B14F-4D97-AF65-F5344CB8AC3E}">
        <p14:creationId xmlns:p14="http://schemas.microsoft.com/office/powerpoint/2010/main" val="3863472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4262"/>
            <a:ext cx="8596668" cy="1320800"/>
          </a:xfrm>
        </p:spPr>
        <p:txBody>
          <a:bodyPr/>
          <a:lstStyle/>
          <a:p>
            <a:r>
              <a:rPr lang="en-US" dirty="0"/>
              <a:t>UCPS Board of Education Medication Policy</a:t>
            </a:r>
          </a:p>
        </p:txBody>
      </p:sp>
      <p:sp>
        <p:nvSpPr>
          <p:cNvPr id="3" name="Content Placeholder 2"/>
          <p:cNvSpPr>
            <a:spLocks noGrp="1"/>
          </p:cNvSpPr>
          <p:nvPr>
            <p:ph idx="1"/>
          </p:nvPr>
        </p:nvSpPr>
        <p:spPr/>
        <p:txBody>
          <a:bodyPr/>
          <a:lstStyle/>
          <a:p>
            <a:r>
              <a:rPr lang="en-US" sz="3200" dirty="0" smtClean="0"/>
              <a:t>D.  When medication is requested to be administered in school, school personnel should review the UCPS </a:t>
            </a:r>
            <a:r>
              <a:rPr lang="en-US" sz="3200" dirty="0"/>
              <a:t>S</a:t>
            </a:r>
            <a:r>
              <a:rPr lang="en-US" sz="3200" dirty="0" smtClean="0"/>
              <a:t>chool </a:t>
            </a:r>
            <a:r>
              <a:rPr lang="en-US" sz="3200" dirty="0"/>
              <a:t>B</a:t>
            </a:r>
            <a:r>
              <a:rPr lang="en-US" sz="3200" dirty="0" smtClean="0"/>
              <a:t>oard policy with parent or guardian.</a:t>
            </a:r>
            <a:r>
              <a:rPr lang="en-US" dirty="0" smtClean="0"/>
              <a:t> </a:t>
            </a:r>
            <a:endParaRPr lang="en-US" dirty="0"/>
          </a:p>
        </p:txBody>
      </p:sp>
    </p:spTree>
    <p:extLst>
      <p:ext uri="{BB962C8B-B14F-4D97-AF65-F5344CB8AC3E}">
        <p14:creationId xmlns:p14="http://schemas.microsoft.com/office/powerpoint/2010/main" val="19269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UCPS Board of Education Medication Policy</a:t>
            </a:r>
          </a:p>
        </p:txBody>
      </p:sp>
      <p:sp>
        <p:nvSpPr>
          <p:cNvPr id="3" name="Content Placeholder 2"/>
          <p:cNvSpPr>
            <a:spLocks noGrp="1"/>
          </p:cNvSpPr>
          <p:nvPr>
            <p:ph idx="1"/>
          </p:nvPr>
        </p:nvSpPr>
        <p:spPr/>
        <p:txBody>
          <a:bodyPr>
            <a:normAutofit fontScale="92500" lnSpcReduction="20000"/>
          </a:bodyPr>
          <a:lstStyle/>
          <a:p>
            <a:pPr marL="514350" indent="-514350">
              <a:buAutoNum type="alphaUcPeriod" startAt="5"/>
            </a:pPr>
            <a:r>
              <a:rPr lang="en-US" sz="3200" dirty="0" smtClean="0"/>
              <a:t>Parent Responsibilities</a:t>
            </a:r>
          </a:p>
          <a:p>
            <a:pPr marL="857250" lvl="1" indent="-457200"/>
            <a:r>
              <a:rPr lang="en-US" sz="3000" dirty="0" smtClean="0"/>
              <a:t>Obtain and return to school a medication consent form, signed by the </a:t>
            </a:r>
          </a:p>
          <a:p>
            <a:pPr marL="400050" lvl="1" indent="0">
              <a:buNone/>
            </a:pPr>
            <a:r>
              <a:rPr lang="en-US" sz="3000" dirty="0" smtClean="0"/>
              <a:t>    </a:t>
            </a:r>
            <a:r>
              <a:rPr lang="en-US" sz="3000" dirty="0" smtClean="0">
                <a:solidFill>
                  <a:srgbClr val="FF0000"/>
                </a:solidFill>
              </a:rPr>
              <a:t>doctor and the parent for</a:t>
            </a:r>
          </a:p>
          <a:p>
            <a:pPr marL="400050" lvl="1" indent="0">
              <a:buNone/>
            </a:pPr>
            <a:r>
              <a:rPr lang="en-US" sz="3000" b="1" dirty="0">
                <a:solidFill>
                  <a:srgbClr val="FF0000"/>
                </a:solidFill>
              </a:rPr>
              <a:t> </a:t>
            </a:r>
            <a:r>
              <a:rPr lang="en-US" sz="3000" b="1" dirty="0" smtClean="0">
                <a:solidFill>
                  <a:srgbClr val="FF0000"/>
                </a:solidFill>
              </a:rPr>
              <a:t>   prescription and over the counter meds. </a:t>
            </a:r>
          </a:p>
          <a:p>
            <a:pPr marL="400050" lvl="1" indent="0">
              <a:buNone/>
            </a:pPr>
            <a:endParaRPr lang="en-US" sz="3000" b="1" dirty="0" smtClean="0"/>
          </a:p>
          <a:p>
            <a:pPr marL="857250" lvl="1" indent="-457200"/>
            <a:r>
              <a:rPr lang="en-US" sz="3000" dirty="0" smtClean="0"/>
              <a:t>The parent/guardian must hand deliver  the medication to the nurse or office staff at school in the original container.  </a:t>
            </a:r>
            <a:endParaRPr lang="en-US" sz="3000" dirty="0"/>
          </a:p>
        </p:txBody>
      </p:sp>
    </p:spTree>
    <p:extLst>
      <p:ext uri="{BB962C8B-B14F-4D97-AF65-F5344CB8AC3E}">
        <p14:creationId xmlns:p14="http://schemas.microsoft.com/office/powerpoint/2010/main" val="198222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medication is brought into school.</a:t>
            </a:r>
            <a:br>
              <a:rPr lang="en-US" dirty="0" smtClean="0"/>
            </a:br>
            <a:endParaRPr lang="en-US" dirty="0"/>
          </a:p>
        </p:txBody>
      </p:sp>
      <p:sp>
        <p:nvSpPr>
          <p:cNvPr id="3" name="Content Placeholder 2"/>
          <p:cNvSpPr>
            <a:spLocks noGrp="1"/>
          </p:cNvSpPr>
          <p:nvPr>
            <p:ph idx="1"/>
          </p:nvPr>
        </p:nvSpPr>
        <p:spPr>
          <a:xfrm>
            <a:off x="1146940" y="1588229"/>
            <a:ext cx="8311853" cy="763474"/>
          </a:xfrm>
        </p:spPr>
        <p:txBody>
          <a:bodyPr>
            <a:normAutofit/>
          </a:bodyPr>
          <a:lstStyle/>
          <a:p>
            <a:pPr marL="0" indent="0">
              <a:buNone/>
            </a:pPr>
            <a:r>
              <a:rPr lang="en-US" dirty="0" smtClean="0"/>
              <a:t> A.</a:t>
            </a:r>
            <a:r>
              <a:rPr lang="en-US" dirty="0"/>
              <a:t> </a:t>
            </a:r>
            <a:r>
              <a:rPr lang="en-US" dirty="0" smtClean="0"/>
              <a:t> </a:t>
            </a:r>
            <a:r>
              <a:rPr lang="en-US" dirty="0" smtClean="0">
                <a:hlinkClick r:id="rId2" action="ppaction://hlinksldjump"/>
              </a:rPr>
              <a:t>Its ok to accept the medication and have the nurse get the paperwork  later.</a:t>
            </a:r>
            <a:endParaRPr lang="en-US" dirty="0" smtClean="0"/>
          </a:p>
          <a:p>
            <a:endParaRPr lang="en-US" sz="2000" dirty="0"/>
          </a:p>
        </p:txBody>
      </p:sp>
      <p:sp>
        <p:nvSpPr>
          <p:cNvPr id="7" name="TextBox 6"/>
          <p:cNvSpPr txBox="1"/>
          <p:nvPr/>
        </p:nvSpPr>
        <p:spPr>
          <a:xfrm>
            <a:off x="929390" y="2507202"/>
            <a:ext cx="9368852" cy="369332"/>
          </a:xfrm>
          <a:prstGeom prst="rect">
            <a:avLst/>
          </a:prstGeom>
          <a:noFill/>
        </p:spPr>
        <p:txBody>
          <a:bodyPr wrap="square" rtlCol="0">
            <a:spAutoFit/>
          </a:bodyPr>
          <a:lstStyle/>
          <a:p>
            <a:r>
              <a:rPr lang="en-US" dirty="0" smtClean="0"/>
              <a:t>    B. </a:t>
            </a:r>
            <a:r>
              <a:rPr lang="en-US" dirty="0" smtClean="0">
                <a:hlinkClick r:id="rId3" action="ppaction://hlinksldjump"/>
              </a:rPr>
              <a:t> </a:t>
            </a:r>
            <a:r>
              <a:rPr lang="en-US" dirty="0" smtClean="0">
                <a:hlinkClick r:id="rId2" action="ppaction://hlinksldjump"/>
              </a:rPr>
              <a:t>The student can bring the medication on the bus as long as the parent says its ok</a:t>
            </a:r>
            <a:endParaRPr lang="en-US" dirty="0"/>
          </a:p>
        </p:txBody>
      </p:sp>
      <p:sp>
        <p:nvSpPr>
          <p:cNvPr id="8" name="TextBox 7"/>
          <p:cNvSpPr txBox="1"/>
          <p:nvPr/>
        </p:nvSpPr>
        <p:spPr>
          <a:xfrm>
            <a:off x="1289154" y="3297837"/>
            <a:ext cx="7984848" cy="923330"/>
          </a:xfrm>
          <a:prstGeom prst="rect">
            <a:avLst/>
          </a:prstGeom>
          <a:noFill/>
        </p:spPr>
        <p:txBody>
          <a:bodyPr wrap="square" rtlCol="0">
            <a:spAutoFit/>
          </a:bodyPr>
          <a:lstStyle/>
          <a:p>
            <a:r>
              <a:rPr lang="en-US" dirty="0" smtClean="0"/>
              <a:t>C .   </a:t>
            </a:r>
            <a:r>
              <a:rPr lang="en-US" dirty="0" smtClean="0">
                <a:hlinkClick r:id="rId4" action="ppaction://hlinksldjump"/>
              </a:rPr>
              <a:t>No medication can be accepted at school unless it is in the proper   labeled container and has a medication consent signed by the doctor and parent.  </a:t>
            </a:r>
            <a:endParaRPr lang="en-US" dirty="0"/>
          </a:p>
        </p:txBody>
      </p:sp>
      <p:sp>
        <p:nvSpPr>
          <p:cNvPr id="9" name="TextBox 8"/>
          <p:cNvSpPr txBox="1"/>
          <p:nvPr/>
        </p:nvSpPr>
        <p:spPr>
          <a:xfrm>
            <a:off x="1289154" y="4642470"/>
            <a:ext cx="8709285" cy="369332"/>
          </a:xfrm>
          <a:prstGeom prst="rect">
            <a:avLst/>
          </a:prstGeom>
          <a:noFill/>
        </p:spPr>
        <p:txBody>
          <a:bodyPr wrap="square" rtlCol="0">
            <a:spAutoFit/>
          </a:bodyPr>
          <a:lstStyle/>
          <a:p>
            <a:r>
              <a:rPr lang="en-US" dirty="0" smtClean="0"/>
              <a:t>D.</a:t>
            </a:r>
            <a:r>
              <a:rPr lang="en-US" dirty="0"/>
              <a:t>	</a:t>
            </a:r>
            <a:r>
              <a:rPr lang="en-US" dirty="0">
                <a:hlinkClick r:id="rId2" action="ppaction://hlinksldjump"/>
              </a:rPr>
              <a:t>If the prescription is on the medication, no other paperwork </a:t>
            </a:r>
            <a:r>
              <a:rPr lang="en-US" dirty="0" smtClean="0">
                <a:hlinkClick r:id="rId2" action="ppaction://hlinksldjump"/>
              </a:rPr>
              <a:t>is needed. </a:t>
            </a:r>
            <a:endParaRPr lang="en-US" dirty="0"/>
          </a:p>
        </p:txBody>
      </p:sp>
    </p:spTree>
    <p:extLst>
      <p:ext uri="{BB962C8B-B14F-4D97-AF65-F5344CB8AC3E}">
        <p14:creationId xmlns:p14="http://schemas.microsoft.com/office/powerpoint/2010/main" val="2036378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576793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3005535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UCPS Board of Education Medication Policy</a:t>
            </a:r>
          </a:p>
        </p:txBody>
      </p:sp>
      <p:sp>
        <p:nvSpPr>
          <p:cNvPr id="3" name="Content Placeholder 2"/>
          <p:cNvSpPr>
            <a:spLocks noGrp="1"/>
          </p:cNvSpPr>
          <p:nvPr>
            <p:ph idx="1"/>
          </p:nvPr>
        </p:nvSpPr>
        <p:spPr/>
        <p:txBody>
          <a:bodyPr>
            <a:normAutofit/>
          </a:bodyPr>
          <a:lstStyle/>
          <a:p>
            <a:r>
              <a:rPr lang="en-US" sz="3200" dirty="0" smtClean="0"/>
              <a:t>G.  A locked storage area must be provided for medications except for medication that must be kept in the refrigerator.  Emergency medication must be kept in a easily accessible location.   </a:t>
            </a:r>
          </a:p>
          <a:p>
            <a:endParaRPr lang="en-US" sz="3200" dirty="0"/>
          </a:p>
          <a:p>
            <a:pPr marL="457200" lvl="1" indent="0">
              <a:buNone/>
            </a:pPr>
            <a:endParaRPr lang="en-US" sz="3000" dirty="0"/>
          </a:p>
        </p:txBody>
      </p:sp>
    </p:spTree>
    <p:extLst>
      <p:ext uri="{BB962C8B-B14F-4D97-AF65-F5344CB8AC3E}">
        <p14:creationId xmlns:p14="http://schemas.microsoft.com/office/powerpoint/2010/main" val="2045467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must be kept in</a:t>
            </a:r>
            <a:endParaRPr lang="en-US" dirty="0"/>
          </a:p>
        </p:txBody>
      </p:sp>
      <p:sp>
        <p:nvSpPr>
          <p:cNvPr id="3" name="Content Placeholder 2"/>
          <p:cNvSpPr>
            <a:spLocks noGrp="1"/>
          </p:cNvSpPr>
          <p:nvPr>
            <p:ph idx="1"/>
          </p:nvPr>
        </p:nvSpPr>
        <p:spPr>
          <a:xfrm>
            <a:off x="677334" y="2160590"/>
            <a:ext cx="8596668" cy="567620"/>
          </a:xfrm>
        </p:spPr>
        <p:txBody>
          <a:bodyPr>
            <a:normAutofit/>
          </a:bodyPr>
          <a:lstStyle/>
          <a:p>
            <a:pPr marL="0" indent="0">
              <a:buNone/>
            </a:pPr>
            <a:r>
              <a:rPr lang="en-US" sz="2400" dirty="0"/>
              <a:t>	</a:t>
            </a:r>
            <a:r>
              <a:rPr lang="en-US" sz="2400" dirty="0" smtClean="0"/>
              <a:t>   </a:t>
            </a:r>
            <a:r>
              <a:rPr lang="en-US" sz="2400" dirty="0" smtClean="0">
                <a:hlinkClick r:id="rId2" action="ppaction://hlinksldjump"/>
              </a:rPr>
              <a:t>A.   An easily accessible but locked location.</a:t>
            </a:r>
            <a:endParaRPr lang="en-US" sz="2400" dirty="0" smtClean="0"/>
          </a:p>
          <a:p>
            <a:pPr marL="0" indent="0">
              <a:buNone/>
            </a:pPr>
            <a:endParaRPr lang="en-US" sz="2400" dirty="0"/>
          </a:p>
        </p:txBody>
      </p:sp>
      <p:sp>
        <p:nvSpPr>
          <p:cNvPr id="4" name="TextBox 3"/>
          <p:cNvSpPr txBox="1"/>
          <p:nvPr/>
        </p:nvSpPr>
        <p:spPr>
          <a:xfrm>
            <a:off x="1409075" y="2878111"/>
            <a:ext cx="6550703" cy="461665"/>
          </a:xfrm>
          <a:prstGeom prst="rect">
            <a:avLst/>
          </a:prstGeom>
          <a:noFill/>
        </p:spPr>
        <p:txBody>
          <a:bodyPr wrap="square" rtlCol="0">
            <a:spAutoFit/>
          </a:bodyPr>
          <a:lstStyle/>
          <a:p>
            <a:r>
              <a:rPr lang="en-US" sz="2400" dirty="0" smtClean="0">
                <a:hlinkClick r:id="rId3" action="ppaction://hlinksldjump"/>
              </a:rPr>
              <a:t>B.   An </a:t>
            </a:r>
            <a:r>
              <a:rPr lang="en-US" sz="2400" dirty="0">
                <a:hlinkClick r:id="rId3" action="ppaction://hlinksldjump"/>
              </a:rPr>
              <a:t>unlocked location easily accessible</a:t>
            </a:r>
            <a:r>
              <a:rPr lang="en-US" sz="2400" dirty="0"/>
              <a:t>.</a:t>
            </a:r>
          </a:p>
        </p:txBody>
      </p:sp>
      <p:sp>
        <p:nvSpPr>
          <p:cNvPr id="5" name="TextBox 4"/>
          <p:cNvSpPr txBox="1"/>
          <p:nvPr/>
        </p:nvSpPr>
        <p:spPr>
          <a:xfrm>
            <a:off x="1409075" y="3597640"/>
            <a:ext cx="7570033" cy="830997"/>
          </a:xfrm>
          <a:prstGeom prst="rect">
            <a:avLst/>
          </a:prstGeom>
          <a:noFill/>
        </p:spPr>
        <p:txBody>
          <a:bodyPr wrap="square" rtlCol="0">
            <a:spAutoFit/>
          </a:bodyPr>
          <a:lstStyle/>
          <a:p>
            <a:r>
              <a:rPr lang="en-US" sz="2400" dirty="0" smtClean="0">
                <a:hlinkClick r:id="rId4" action="ppaction://hlinksldjump"/>
              </a:rPr>
              <a:t>C. An easily accessible but locked location, except for medication that must be refrigerated</a:t>
            </a:r>
            <a:r>
              <a:rPr lang="en-US" sz="2400" dirty="0" smtClean="0"/>
              <a:t> 	 </a:t>
            </a:r>
            <a:endParaRPr lang="en-US" sz="2400" dirty="0"/>
          </a:p>
        </p:txBody>
      </p:sp>
      <p:sp>
        <p:nvSpPr>
          <p:cNvPr id="6" name="TextBox 5"/>
          <p:cNvSpPr txBox="1"/>
          <p:nvPr/>
        </p:nvSpPr>
        <p:spPr>
          <a:xfrm>
            <a:off x="1409076" y="4594168"/>
            <a:ext cx="6550702" cy="830997"/>
          </a:xfrm>
          <a:prstGeom prst="rect">
            <a:avLst/>
          </a:prstGeom>
          <a:noFill/>
        </p:spPr>
        <p:txBody>
          <a:bodyPr wrap="square" rtlCol="0">
            <a:spAutoFit/>
          </a:bodyPr>
          <a:lstStyle/>
          <a:p>
            <a:r>
              <a:rPr lang="en-US" dirty="0" smtClean="0"/>
              <a:t> </a:t>
            </a:r>
            <a:r>
              <a:rPr lang="en-US" sz="2400" dirty="0" smtClean="0">
                <a:hlinkClick r:id="rId3" action="ppaction://hlinksldjump"/>
              </a:rPr>
              <a:t>D.  On the desk or counter in the office or health room.</a:t>
            </a:r>
            <a:endParaRPr lang="en-US" sz="2400" dirty="0"/>
          </a:p>
        </p:txBody>
      </p:sp>
    </p:spTree>
    <p:extLst>
      <p:ext uri="{BB962C8B-B14F-4D97-AF65-F5344CB8AC3E}">
        <p14:creationId xmlns:p14="http://schemas.microsoft.com/office/powerpoint/2010/main" val="180003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3725395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177641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UCPS Board of Education Medication Policy</a:t>
            </a:r>
          </a:p>
        </p:txBody>
      </p:sp>
      <p:sp>
        <p:nvSpPr>
          <p:cNvPr id="3" name="Content Placeholder 2"/>
          <p:cNvSpPr>
            <a:spLocks noGrp="1"/>
          </p:cNvSpPr>
          <p:nvPr>
            <p:ph idx="1"/>
          </p:nvPr>
        </p:nvSpPr>
        <p:spPr/>
        <p:txBody>
          <a:bodyPr>
            <a:normAutofit/>
          </a:bodyPr>
          <a:lstStyle/>
          <a:p>
            <a:pPr marL="0" indent="0">
              <a:buNone/>
            </a:pPr>
            <a:r>
              <a:rPr lang="en-US" sz="3200" dirty="0" smtClean="0"/>
              <a:t>H-K	</a:t>
            </a:r>
          </a:p>
          <a:p>
            <a:r>
              <a:rPr lang="en-US" sz="2400" dirty="0" smtClean="0"/>
              <a:t>A daily log will be set up and reviewed by the school nurse for the unlicensed personnel to record the medication. </a:t>
            </a:r>
          </a:p>
          <a:p>
            <a:r>
              <a:rPr lang="en-US" sz="2400" dirty="0" smtClean="0"/>
              <a:t>Logs will be sent on field trips if needed.</a:t>
            </a:r>
          </a:p>
          <a:p>
            <a:r>
              <a:rPr lang="en-US" sz="2400" dirty="0" smtClean="0"/>
              <a:t>All medication logs will be kept in the Individual Student Health Record.</a:t>
            </a:r>
          </a:p>
          <a:p>
            <a:r>
              <a:rPr lang="en-US" sz="2400" dirty="0" smtClean="0"/>
              <a:t>Changes in dosage may be accepted via fax from a doctor’s office and a new log created by the school nurse.</a:t>
            </a:r>
          </a:p>
          <a:p>
            <a:endParaRPr lang="en-US" sz="3200" dirty="0"/>
          </a:p>
        </p:txBody>
      </p:sp>
    </p:spTree>
    <p:extLst>
      <p:ext uri="{BB962C8B-B14F-4D97-AF65-F5344CB8AC3E}">
        <p14:creationId xmlns:p14="http://schemas.microsoft.com/office/powerpoint/2010/main" val="55826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70" y="692727"/>
            <a:ext cx="8596668" cy="1320800"/>
          </a:xfrm>
        </p:spPr>
        <p:txBody>
          <a:bodyPr/>
          <a:lstStyle/>
          <a:p>
            <a:pPr algn="ctr"/>
            <a:r>
              <a:rPr lang="en-US" dirty="0" smtClean="0"/>
              <a:t>UCPS Board of Education </a:t>
            </a:r>
            <a:br>
              <a:rPr lang="en-US" dirty="0" smtClean="0"/>
            </a:br>
            <a:r>
              <a:rPr lang="en-US" dirty="0" smtClean="0"/>
              <a:t>Medication Policy</a:t>
            </a:r>
            <a:endParaRPr lang="en-US" dirty="0"/>
          </a:p>
        </p:txBody>
      </p:sp>
      <p:sp>
        <p:nvSpPr>
          <p:cNvPr id="3" name="Content Placeholder 2"/>
          <p:cNvSpPr>
            <a:spLocks noGrp="1"/>
          </p:cNvSpPr>
          <p:nvPr>
            <p:ph idx="1"/>
          </p:nvPr>
        </p:nvSpPr>
        <p:spPr>
          <a:xfrm>
            <a:off x="685327" y="2278506"/>
            <a:ext cx="9156214" cy="4308522"/>
          </a:xfrm>
        </p:spPr>
        <p:txBody>
          <a:bodyPr>
            <a:normAutofit/>
          </a:bodyPr>
          <a:lstStyle/>
          <a:p>
            <a:pPr marL="0" indent="0">
              <a:buNone/>
            </a:pPr>
            <a:r>
              <a:rPr lang="en-US" sz="2800" dirty="0" smtClean="0"/>
              <a:t> </a:t>
            </a:r>
          </a:p>
          <a:p>
            <a:endParaRPr lang="en-US" sz="2800" dirty="0" smtClean="0"/>
          </a:p>
          <a:p>
            <a:r>
              <a:rPr lang="en-US" sz="2800" dirty="0" smtClean="0">
                <a:solidFill>
                  <a:srgbClr val="0070C0"/>
                </a:solidFill>
              </a:rPr>
              <a:t>UCPS discourages giving medication at school unless   necessary.  Parents should try to schedule medication with their physician outside of school hours.</a:t>
            </a:r>
          </a:p>
        </p:txBody>
      </p:sp>
    </p:spTree>
    <p:extLst>
      <p:ext uri="{BB962C8B-B14F-4D97-AF65-F5344CB8AC3E}">
        <p14:creationId xmlns:p14="http://schemas.microsoft.com/office/powerpoint/2010/main" val="159163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63777"/>
          </a:xfrm>
        </p:spPr>
        <p:txBody>
          <a:bodyPr>
            <a:normAutofit fontScale="90000"/>
          </a:bodyPr>
          <a:lstStyle/>
          <a:p>
            <a:r>
              <a:rPr lang="en-US" dirty="0" smtClean="0"/>
              <a:t>Medication logs are legal documentation. </a:t>
            </a:r>
            <a:r>
              <a:rPr lang="en-US" dirty="0"/>
              <a:t> </a:t>
            </a:r>
            <a:r>
              <a:rPr lang="en-US" dirty="0" smtClean="0"/>
              <a:t>You need to write all medication given on the log and give to the nurse.</a:t>
            </a:r>
            <a:endParaRPr lang="en-US" dirty="0"/>
          </a:p>
        </p:txBody>
      </p:sp>
      <p:sp>
        <p:nvSpPr>
          <p:cNvPr id="4" name="Content Placeholder 3"/>
          <p:cNvSpPr>
            <a:spLocks noGrp="1"/>
          </p:cNvSpPr>
          <p:nvPr>
            <p:ph idx="1"/>
          </p:nvPr>
        </p:nvSpPr>
        <p:spPr>
          <a:xfrm>
            <a:off x="677334" y="2160590"/>
            <a:ext cx="8596668" cy="1601942"/>
          </a:xfrm>
        </p:spPr>
        <p:txBody>
          <a:bodyPr>
            <a:normAutofit fontScale="77500" lnSpcReduction="20000"/>
          </a:bodyPr>
          <a:lstStyle/>
          <a:p>
            <a:endParaRPr lang="en-US" dirty="0" smtClean="0">
              <a:hlinkClick r:id="rId2" action="ppaction://hlinksldjump"/>
            </a:endParaRPr>
          </a:p>
          <a:p>
            <a:endParaRPr lang="en-US" dirty="0">
              <a:hlinkClick r:id="rId2" action="ppaction://hlinksldjump"/>
            </a:endParaRPr>
          </a:p>
          <a:p>
            <a:r>
              <a:rPr lang="en-US" sz="3800" dirty="0" smtClean="0">
                <a:hlinkClick r:id="rId2" action="ppaction://hlinksldjump"/>
              </a:rPr>
              <a:t>True</a:t>
            </a:r>
            <a:endParaRPr lang="en-US" sz="3800" dirty="0" smtClean="0"/>
          </a:p>
          <a:p>
            <a:r>
              <a:rPr lang="en-US" sz="3800" dirty="0" smtClean="0">
                <a:hlinkClick r:id="rId3" action="ppaction://hlinksldjump"/>
              </a:rPr>
              <a:t>False</a:t>
            </a:r>
            <a:endParaRPr lang="en-US" sz="3800" dirty="0" smtClean="0"/>
          </a:p>
          <a:p>
            <a:endParaRPr lang="en-US" dirty="0"/>
          </a:p>
        </p:txBody>
      </p:sp>
    </p:spTree>
    <p:extLst>
      <p:ext uri="{BB962C8B-B14F-4D97-AF65-F5344CB8AC3E}">
        <p14:creationId xmlns:p14="http://schemas.microsoft.com/office/powerpoint/2010/main" val="171826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224251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3168415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092036"/>
          </a:xfrm>
        </p:spPr>
        <p:txBody>
          <a:bodyPr>
            <a:normAutofit fontScale="90000"/>
          </a:bodyPr>
          <a:lstStyle/>
          <a:p>
            <a:r>
              <a:rPr lang="en-US" dirty="0" smtClean="0"/>
              <a:t>Changes in doses of medication must be confirmed by a licensed health care provider and can be faxed to the school nurse who will change the medication log. </a:t>
            </a:r>
            <a:br>
              <a:rPr lang="en-US" dirty="0" smtClean="0"/>
            </a:br>
            <a:endParaRPr lang="en-US" dirty="0"/>
          </a:p>
        </p:txBody>
      </p:sp>
      <p:sp>
        <p:nvSpPr>
          <p:cNvPr id="3" name="Content Placeholder 2"/>
          <p:cNvSpPr>
            <a:spLocks noGrp="1"/>
          </p:cNvSpPr>
          <p:nvPr>
            <p:ph idx="1"/>
          </p:nvPr>
        </p:nvSpPr>
        <p:spPr>
          <a:xfrm>
            <a:off x="677334" y="3048000"/>
            <a:ext cx="8596668" cy="2189018"/>
          </a:xfrm>
        </p:spPr>
        <p:txBody>
          <a:bodyPr>
            <a:normAutofit/>
          </a:bodyPr>
          <a:lstStyle/>
          <a:p>
            <a:r>
              <a:rPr lang="en-US" sz="4000" dirty="0" smtClean="0">
                <a:hlinkClick r:id="rId2" action="ppaction://hlinksldjump"/>
              </a:rPr>
              <a:t>True</a:t>
            </a:r>
            <a:endParaRPr lang="en-US" sz="4000" dirty="0" smtClean="0"/>
          </a:p>
          <a:p>
            <a:r>
              <a:rPr lang="en-US" sz="4000" dirty="0" smtClean="0">
                <a:hlinkClick r:id="rId3" action="ppaction://hlinksldjump"/>
              </a:rPr>
              <a:t>False</a:t>
            </a:r>
            <a:endParaRPr lang="en-US" sz="4000" dirty="0"/>
          </a:p>
        </p:txBody>
      </p:sp>
    </p:spTree>
    <p:extLst>
      <p:ext uri="{BB962C8B-B14F-4D97-AF65-F5344CB8AC3E}">
        <p14:creationId xmlns:p14="http://schemas.microsoft.com/office/powerpoint/2010/main" val="645444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1291658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2382876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UCPS Board of Education Medication Policy</a:t>
            </a:r>
          </a:p>
        </p:txBody>
      </p:sp>
      <p:sp>
        <p:nvSpPr>
          <p:cNvPr id="3" name="Content Placeholder 2"/>
          <p:cNvSpPr>
            <a:spLocks noGrp="1"/>
          </p:cNvSpPr>
          <p:nvPr>
            <p:ph idx="1"/>
          </p:nvPr>
        </p:nvSpPr>
        <p:spPr/>
        <p:txBody>
          <a:bodyPr>
            <a:normAutofit fontScale="92500"/>
          </a:bodyPr>
          <a:lstStyle/>
          <a:p>
            <a:pPr marL="0" indent="0">
              <a:buNone/>
            </a:pPr>
            <a:r>
              <a:rPr lang="en-US" sz="3200" dirty="0" smtClean="0"/>
              <a:t>K-M Self Possession and Administration</a:t>
            </a:r>
          </a:p>
          <a:p>
            <a:r>
              <a:rPr lang="en-US" sz="2400" dirty="0" smtClean="0"/>
              <a:t>Students are not allowed nor is  UCPS personnel responsible for medication taken by students that does not have permission from a physician and parent. </a:t>
            </a:r>
          </a:p>
          <a:p>
            <a:r>
              <a:rPr lang="en-US" sz="2400" dirty="0" smtClean="0"/>
              <a:t>Students are not allowed to carry medications home, unless they are emergency medications like an epi pen, or inhaler.  </a:t>
            </a:r>
          </a:p>
          <a:p>
            <a:pPr marL="0" indent="0">
              <a:buNone/>
            </a:pPr>
            <a:r>
              <a:rPr lang="en-US" sz="2400" dirty="0"/>
              <a:t>	</a:t>
            </a:r>
          </a:p>
          <a:p>
            <a:pPr marL="0" indent="0">
              <a:buNone/>
            </a:pPr>
            <a:r>
              <a:rPr lang="en-US" sz="2400" dirty="0" smtClean="0"/>
              <a:t>	Check with the School Nurse for students eligible to self carry. </a:t>
            </a:r>
            <a:endParaRPr lang="en-US" sz="2400" dirty="0"/>
          </a:p>
        </p:txBody>
      </p:sp>
    </p:spTree>
    <p:extLst>
      <p:ext uri="{BB962C8B-B14F-4D97-AF65-F5344CB8AC3E}">
        <p14:creationId xmlns:p14="http://schemas.microsoft.com/office/powerpoint/2010/main" val="2945349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UCPS is not liable for any student that takes medication without the knowledge of the school nurse or medication administrator and the proper paper work completed. </a:t>
            </a:r>
            <a:endParaRPr lang="en-US" dirty="0"/>
          </a:p>
        </p:txBody>
      </p:sp>
      <p:sp>
        <p:nvSpPr>
          <p:cNvPr id="3" name="Content Placeholder 2"/>
          <p:cNvSpPr>
            <a:spLocks noGrp="1"/>
          </p:cNvSpPr>
          <p:nvPr>
            <p:ph idx="1"/>
          </p:nvPr>
        </p:nvSpPr>
        <p:spPr>
          <a:xfrm>
            <a:off x="677334" y="3131127"/>
            <a:ext cx="8596668" cy="706355"/>
          </a:xfrm>
        </p:spPr>
        <p:txBody>
          <a:bodyPr>
            <a:normAutofit fontScale="25000" lnSpcReduction="20000"/>
          </a:bodyPr>
          <a:lstStyle/>
          <a:p>
            <a:r>
              <a:rPr lang="en-US" sz="12800" dirty="0" smtClean="0">
                <a:hlinkClick r:id="rId2" action="ppaction://hlinksldjump"/>
              </a:rPr>
              <a:t>True</a:t>
            </a:r>
            <a:endParaRPr lang="en-US" sz="12800" dirty="0" smtClean="0"/>
          </a:p>
          <a:p>
            <a:r>
              <a:rPr lang="en-US" sz="12800" dirty="0" smtClean="0">
                <a:hlinkClick r:id="rId3" action="ppaction://hlinksldjump"/>
              </a:rPr>
              <a:t>False</a:t>
            </a:r>
            <a:endParaRPr lang="en-US" sz="12800" dirty="0" smtClean="0"/>
          </a:p>
          <a:p>
            <a:endParaRPr lang="en-US" sz="4000" dirty="0" smtClean="0"/>
          </a:p>
          <a:p>
            <a:pPr marL="0" indent="0">
              <a:buNone/>
            </a:pPr>
            <a:endParaRPr lang="en-US" sz="4000" dirty="0" smtClean="0"/>
          </a:p>
        </p:txBody>
      </p:sp>
    </p:spTree>
    <p:extLst>
      <p:ext uri="{BB962C8B-B14F-4D97-AF65-F5344CB8AC3E}">
        <p14:creationId xmlns:p14="http://schemas.microsoft.com/office/powerpoint/2010/main" val="1558973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120456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363649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UCPS discourages giving medication at school unless necessary.  </a:t>
            </a:r>
            <a:endParaRPr lang="en-US" dirty="0"/>
          </a:p>
        </p:txBody>
      </p:sp>
      <p:sp>
        <p:nvSpPr>
          <p:cNvPr id="3" name="Content Placeholder 2"/>
          <p:cNvSpPr>
            <a:spLocks noGrp="1"/>
          </p:cNvSpPr>
          <p:nvPr>
            <p:ph idx="1"/>
          </p:nvPr>
        </p:nvSpPr>
        <p:spPr>
          <a:xfrm>
            <a:off x="677334" y="2160590"/>
            <a:ext cx="8596668" cy="642572"/>
          </a:xfrm>
        </p:spPr>
        <p:txBody>
          <a:bodyPr>
            <a:normAutofit fontScale="92500" lnSpcReduction="10000"/>
          </a:bodyPr>
          <a:lstStyle/>
          <a:p>
            <a:pPr marL="0" indent="0">
              <a:buNone/>
            </a:pPr>
            <a:r>
              <a:rPr lang="en-US" sz="4000" dirty="0" smtClean="0"/>
              <a:t>		 </a:t>
            </a:r>
            <a:r>
              <a:rPr lang="en-US" sz="4000" b="1" dirty="0" smtClean="0">
                <a:solidFill>
                  <a:schemeClr val="tx1"/>
                </a:solidFill>
                <a:hlinkClick r:id="rId2" action="ppaction://hlinksldjump"/>
              </a:rPr>
              <a:t>True</a:t>
            </a:r>
            <a:endParaRPr lang="en-US" sz="4000" b="1" dirty="0" smtClean="0">
              <a:solidFill>
                <a:schemeClr val="tx1"/>
              </a:solidFill>
            </a:endParaRPr>
          </a:p>
        </p:txBody>
      </p:sp>
      <p:sp>
        <p:nvSpPr>
          <p:cNvPr id="6" name="TextBox 5">
            <a:hlinkClick r:id="rId3" action="ppaction://hlinksldjump"/>
          </p:cNvPr>
          <p:cNvSpPr txBox="1"/>
          <p:nvPr/>
        </p:nvSpPr>
        <p:spPr>
          <a:xfrm>
            <a:off x="1289154" y="3183310"/>
            <a:ext cx="5666282" cy="646331"/>
          </a:xfrm>
          <a:prstGeom prst="rect">
            <a:avLst/>
          </a:prstGeom>
          <a:noFill/>
        </p:spPr>
        <p:txBody>
          <a:bodyPr wrap="square" rtlCol="0">
            <a:spAutoFit/>
          </a:bodyPr>
          <a:lstStyle/>
          <a:p>
            <a:r>
              <a:rPr lang="en-US" sz="3600" dirty="0" smtClean="0"/>
              <a:t>	</a:t>
            </a:r>
            <a:r>
              <a:rPr lang="en-US" sz="3600" dirty="0" smtClean="0">
                <a:hlinkClick r:id="rId3" action="ppaction://hlinksldjump"/>
              </a:rPr>
              <a:t>False</a:t>
            </a:r>
            <a:endParaRPr lang="en-US" sz="3600" dirty="0"/>
          </a:p>
        </p:txBody>
      </p:sp>
      <p:sp>
        <p:nvSpPr>
          <p:cNvPr id="4" name="AutoShape 2" descr="Free Smiley Faces Emotions "/>
          <p:cNvSpPr>
            <a:spLocks noChangeAspect="1" noChangeArrowheads="1"/>
          </p:cNvSpPr>
          <p:nvPr/>
        </p:nvSpPr>
        <p:spPr bwMode="auto">
          <a:xfrm>
            <a:off x="7905490" y="31833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14639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Pointers for Safe Medication Administration</a:t>
            </a:r>
            <a:endParaRPr lang="en-US" dirty="0"/>
          </a:p>
        </p:txBody>
      </p:sp>
      <p:sp>
        <p:nvSpPr>
          <p:cNvPr id="3" name="Content Placeholder 2"/>
          <p:cNvSpPr>
            <a:spLocks noGrp="1"/>
          </p:cNvSpPr>
          <p:nvPr>
            <p:ph idx="1"/>
          </p:nvPr>
        </p:nvSpPr>
        <p:spPr>
          <a:xfrm>
            <a:off x="1829346" y="2119744"/>
            <a:ext cx="8145927" cy="4378037"/>
          </a:xfrm>
          <a:solidFill>
            <a:schemeClr val="tx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sz="2200" dirty="0"/>
              <a:t>Parents provide:</a:t>
            </a:r>
          </a:p>
          <a:p>
            <a:pPr>
              <a:buFont typeface="Wingdings" charset="2"/>
              <a:buChar char="ü"/>
            </a:pPr>
            <a:r>
              <a:rPr lang="en-US" sz="2200" dirty="0"/>
              <a:t>Medication Consent signed by parent and MD (faxes are acceptable)</a:t>
            </a:r>
          </a:p>
          <a:p>
            <a:pPr>
              <a:buFont typeface="Wingdings" charset="2"/>
              <a:buChar char="ü"/>
            </a:pPr>
            <a:r>
              <a:rPr lang="en-US" sz="2200" dirty="0"/>
              <a:t>Medication must be in the original prescription bottle or for over the counter meds, the original box/ container.</a:t>
            </a:r>
          </a:p>
          <a:p>
            <a:r>
              <a:rPr lang="en-US" sz="2200" dirty="0">
                <a:solidFill>
                  <a:srgbClr val="FFFF00"/>
                </a:solidFill>
              </a:rPr>
              <a:t>Never give unidentified pills from a baggie, napkin, envelope or travel pill carrier!</a:t>
            </a:r>
          </a:p>
          <a:p>
            <a:endParaRPr lang="en-US" sz="2200" dirty="0"/>
          </a:p>
          <a:p>
            <a:endParaRPr lang="en-US" sz="2200" dirty="0"/>
          </a:p>
          <a:p>
            <a:endParaRPr lang="en-US" sz="2200" dirty="0"/>
          </a:p>
          <a:p>
            <a:endParaRPr lang="en-US" sz="2200" dirty="0"/>
          </a:p>
        </p:txBody>
      </p:sp>
      <p:pic>
        <p:nvPicPr>
          <p:cNvPr id="5" name="Picture 4"/>
          <p:cNvPicPr>
            <a:picLocks noChangeAspect="1"/>
          </p:cNvPicPr>
          <p:nvPr/>
        </p:nvPicPr>
        <p:blipFill>
          <a:blip r:embed="rId2"/>
          <a:stretch>
            <a:fillRect/>
          </a:stretch>
        </p:blipFill>
        <p:spPr>
          <a:xfrm>
            <a:off x="6644134" y="4618181"/>
            <a:ext cx="3048000" cy="1879600"/>
          </a:xfrm>
          <a:prstGeom prst="rect">
            <a:avLst/>
          </a:prstGeom>
          <a:effectLst>
            <a:softEdge rad="114300"/>
          </a:effectLst>
        </p:spPr>
      </p:pic>
    </p:spTree>
    <p:extLst>
      <p:ext uri="{BB962C8B-B14F-4D97-AF65-F5344CB8AC3E}">
        <p14:creationId xmlns:p14="http://schemas.microsoft.com/office/powerpoint/2010/main" val="29463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a:solidFill>
            <a:schemeClr val="tx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r>
              <a:rPr lang="en-US" sz="2800" dirty="0"/>
              <a:t>If medication is brought to school without a properly completed medication consent form, the medication CANNOT be given.  </a:t>
            </a:r>
          </a:p>
          <a:p>
            <a:pPr lvl="1"/>
            <a:r>
              <a:rPr lang="en-US" sz="2200" dirty="0"/>
              <a:t>Return the medication to parents until they can bring in the medication with the completed medication consent form.  </a:t>
            </a:r>
          </a:p>
          <a:p>
            <a:pPr lvl="1"/>
            <a:r>
              <a:rPr lang="en-US" sz="2200" dirty="0"/>
              <a:t>If a parent insists their child needs the medication that day then they need to come and administer it themselves.</a:t>
            </a:r>
          </a:p>
        </p:txBody>
      </p:sp>
      <p:pic>
        <p:nvPicPr>
          <p:cNvPr id="4" name="Picture 3"/>
          <p:cNvPicPr>
            <a:picLocks noChangeAspect="1"/>
          </p:cNvPicPr>
          <p:nvPr/>
        </p:nvPicPr>
        <p:blipFill>
          <a:blip r:embed="rId2"/>
          <a:stretch>
            <a:fillRect/>
          </a:stretch>
        </p:blipFill>
        <p:spPr>
          <a:xfrm>
            <a:off x="4160748" y="5382299"/>
            <a:ext cx="1318126" cy="1318126"/>
          </a:xfrm>
          <a:prstGeom prst="rect">
            <a:avLst/>
          </a:prstGeom>
          <a:effectLst>
            <a:softEdge rad="50800"/>
          </a:effectLst>
        </p:spPr>
      </p:pic>
      <p:pic>
        <p:nvPicPr>
          <p:cNvPr id="5" name="Picture 4"/>
          <p:cNvPicPr>
            <a:picLocks noChangeAspect="1"/>
          </p:cNvPicPr>
          <p:nvPr/>
        </p:nvPicPr>
        <p:blipFill>
          <a:blip r:embed="rId3"/>
          <a:stretch>
            <a:fillRect/>
          </a:stretch>
        </p:blipFill>
        <p:spPr>
          <a:xfrm>
            <a:off x="3309224" y="278386"/>
            <a:ext cx="1320872" cy="1139252"/>
          </a:xfrm>
          <a:prstGeom prst="rect">
            <a:avLst/>
          </a:prstGeom>
        </p:spPr>
      </p:pic>
    </p:spTree>
    <p:extLst>
      <p:ext uri="{BB962C8B-B14F-4D97-AF65-F5344CB8AC3E}">
        <p14:creationId xmlns:p14="http://schemas.microsoft.com/office/powerpoint/2010/main" val="16065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Medication can only be given with a medication consent signed by a health care provider and it must be in the original container.  No baggies or loose pills. </a:t>
            </a:r>
            <a:endParaRPr lang="en-US" dirty="0"/>
          </a:p>
        </p:txBody>
      </p:sp>
      <p:sp>
        <p:nvSpPr>
          <p:cNvPr id="3" name="Content Placeholder 2"/>
          <p:cNvSpPr>
            <a:spLocks noGrp="1"/>
          </p:cNvSpPr>
          <p:nvPr>
            <p:ph idx="1"/>
          </p:nvPr>
        </p:nvSpPr>
        <p:spPr>
          <a:xfrm>
            <a:off x="677334" y="3131127"/>
            <a:ext cx="8596668" cy="2910235"/>
          </a:xfrm>
        </p:spPr>
        <p:txBody>
          <a:bodyPr>
            <a:normAutofit/>
          </a:bodyPr>
          <a:lstStyle/>
          <a:p>
            <a:r>
              <a:rPr lang="en-US" sz="4000" dirty="0" smtClean="0">
                <a:hlinkClick r:id="rId2" action="ppaction://hlinksldjump"/>
              </a:rPr>
              <a:t>True</a:t>
            </a:r>
            <a:endParaRPr lang="en-US" sz="4000" dirty="0" smtClean="0"/>
          </a:p>
          <a:p>
            <a:r>
              <a:rPr lang="en-US" sz="4000" dirty="0" smtClean="0">
                <a:hlinkClick r:id="rId3" action="ppaction://hlinksldjump"/>
              </a:rPr>
              <a:t>False</a:t>
            </a:r>
            <a:endParaRPr lang="en-US" sz="4000" dirty="0"/>
          </a:p>
        </p:txBody>
      </p:sp>
    </p:spTree>
    <p:extLst>
      <p:ext uri="{BB962C8B-B14F-4D97-AF65-F5344CB8AC3E}">
        <p14:creationId xmlns:p14="http://schemas.microsoft.com/office/powerpoint/2010/main" val="3538620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spTree>
    <p:extLst>
      <p:ext uri="{BB962C8B-B14F-4D97-AF65-F5344CB8AC3E}">
        <p14:creationId xmlns:p14="http://schemas.microsoft.com/office/powerpoint/2010/main" val="3425945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3603740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673" y="1593272"/>
            <a:ext cx="8290329" cy="4211783"/>
          </a:xfrm>
          <a:solidFill>
            <a:schemeClr val="tx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r>
              <a:rPr lang="en-US" sz="2200" dirty="0"/>
              <a:t>When “controlled substance” medications are brought in for students they must be counted and recorded on the medication log (in spaces at the bottom of the log).</a:t>
            </a:r>
          </a:p>
          <a:p>
            <a:endParaRPr lang="en-US" sz="2200" dirty="0"/>
          </a:p>
          <a:p>
            <a:endParaRPr lang="en-US" sz="2200" dirty="0"/>
          </a:p>
          <a:p>
            <a:endParaRPr lang="en-US" sz="2200" dirty="0"/>
          </a:p>
          <a:p>
            <a:endParaRPr lang="en-US" sz="2200" dirty="0"/>
          </a:p>
          <a:p>
            <a:r>
              <a:rPr lang="en-US" sz="2200" dirty="0" smtClean="0"/>
              <a:t>Most ADHD medication is a controlled substance.  Count and record on log if you aren’t sure.</a:t>
            </a:r>
          </a:p>
          <a:p>
            <a:r>
              <a:rPr lang="en-US" sz="2200" dirty="0" smtClean="0"/>
              <a:t> Parents </a:t>
            </a:r>
            <a:r>
              <a:rPr lang="en-US" sz="2200" dirty="0"/>
              <a:t>must bring in their children’s medication</a:t>
            </a:r>
            <a:r>
              <a:rPr lang="en-US" sz="2200" dirty="0" smtClean="0"/>
              <a:t>.</a:t>
            </a:r>
            <a:endParaRPr lang="en-US" sz="2200" dirty="0"/>
          </a:p>
        </p:txBody>
      </p:sp>
      <p:pic>
        <p:nvPicPr>
          <p:cNvPr id="4" name="Picture 3"/>
          <p:cNvPicPr>
            <a:picLocks noChangeAspect="1"/>
          </p:cNvPicPr>
          <p:nvPr/>
        </p:nvPicPr>
        <p:blipFill>
          <a:blip r:embed="rId2"/>
          <a:stretch>
            <a:fillRect/>
          </a:stretch>
        </p:blipFill>
        <p:spPr>
          <a:xfrm>
            <a:off x="3990899" y="2755262"/>
            <a:ext cx="1664022" cy="1664022"/>
          </a:xfrm>
          <a:prstGeom prst="rect">
            <a:avLst/>
          </a:prstGeom>
          <a:effectLst>
            <a:softEdge rad="63500"/>
          </a:effectLst>
        </p:spPr>
      </p:pic>
      <p:sp>
        <p:nvSpPr>
          <p:cNvPr id="5" name="Title 1"/>
          <p:cNvSpPr>
            <a:spLocks noGrp="1"/>
          </p:cNvSpPr>
          <p:nvPr>
            <p:ph type="title"/>
          </p:nvPr>
        </p:nvSpPr>
        <p:spPr/>
        <p:txBody>
          <a:bodyPr>
            <a:normAutofit/>
          </a:bodyPr>
          <a:lstStyle/>
          <a:p>
            <a:r>
              <a:rPr lang="en-US" dirty="0" smtClean="0"/>
              <a:t>Recording Controlled S</a:t>
            </a:r>
            <a:r>
              <a:rPr lang="en-US" b="1" dirty="0" smtClean="0"/>
              <a:t>u</a:t>
            </a:r>
            <a:r>
              <a:rPr lang="en-US" dirty="0" smtClean="0"/>
              <a:t>bstances</a:t>
            </a:r>
            <a:endParaRPr lang="en-US" dirty="0"/>
          </a:p>
        </p:txBody>
      </p:sp>
      <p:sp>
        <p:nvSpPr>
          <p:cNvPr id="2" name="Rectangle 1"/>
          <p:cNvSpPr/>
          <p:nvPr/>
        </p:nvSpPr>
        <p:spPr>
          <a:xfrm>
            <a:off x="5941951" y="3244334"/>
            <a:ext cx="308098" cy="369332"/>
          </a:xfrm>
          <a:prstGeom prst="rect">
            <a:avLst/>
          </a:prstGeom>
        </p:spPr>
        <p:txBody>
          <a:bodyPr wrap="none">
            <a:spAutoFit/>
          </a:bodyPr>
          <a:lstStyle/>
          <a:p>
            <a:r>
              <a:rPr lang="en-US" dirty="0">
                <a:solidFill>
                  <a:schemeClr val="dk1"/>
                </a:solidFill>
              </a:rPr>
              <a:t>o</a:t>
            </a:r>
            <a:endParaRPr lang="en-US" dirty="0"/>
          </a:p>
        </p:txBody>
      </p:sp>
      <p:sp>
        <p:nvSpPr>
          <p:cNvPr id="6" name="Rectangle 5"/>
          <p:cNvSpPr/>
          <p:nvPr/>
        </p:nvSpPr>
        <p:spPr>
          <a:xfrm>
            <a:off x="5941951" y="3244334"/>
            <a:ext cx="308098" cy="369332"/>
          </a:xfrm>
          <a:prstGeom prst="rect">
            <a:avLst/>
          </a:prstGeom>
        </p:spPr>
        <p:txBody>
          <a:bodyPr wrap="none">
            <a:spAutoFit/>
          </a:bodyPr>
          <a:lstStyle/>
          <a:p>
            <a:r>
              <a:rPr lang="en-US" dirty="0">
                <a:solidFill>
                  <a:schemeClr val="dk1"/>
                </a:solidFill>
              </a:rPr>
              <a:t>o</a:t>
            </a:r>
            <a:endParaRPr lang="en-US" dirty="0"/>
          </a:p>
        </p:txBody>
      </p:sp>
    </p:spTree>
    <p:extLst>
      <p:ext uri="{BB962C8B-B14F-4D97-AF65-F5344CB8AC3E}">
        <p14:creationId xmlns:p14="http://schemas.microsoft.com/office/powerpoint/2010/main" val="7046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Medications Run Low</a:t>
            </a:r>
            <a:endParaRPr lang="en-US" dirty="0"/>
          </a:p>
        </p:txBody>
      </p:sp>
      <p:sp>
        <p:nvSpPr>
          <p:cNvPr id="3" name="Content Placeholder 2"/>
          <p:cNvSpPr>
            <a:spLocks noGrp="1"/>
          </p:cNvSpPr>
          <p:nvPr>
            <p:ph idx="1"/>
          </p:nvPr>
        </p:nvSpPr>
        <p:spPr>
          <a:xfrm>
            <a:off x="677334" y="1607127"/>
            <a:ext cx="8596668" cy="4682837"/>
          </a:xfrm>
          <a:solidFill>
            <a:schemeClr val="tx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r>
              <a:rPr lang="en-US" sz="2800" dirty="0"/>
              <a:t>Send a reminder to parents when there is a </a:t>
            </a:r>
            <a:r>
              <a:rPr lang="en-US" sz="2800" u="sng" dirty="0"/>
              <a:t>5 day supply</a:t>
            </a:r>
            <a:r>
              <a:rPr lang="en-US" sz="2800" dirty="0"/>
              <a:t> </a:t>
            </a:r>
            <a:r>
              <a:rPr lang="en-US" sz="2800" dirty="0" smtClean="0"/>
              <a:t>remaining or Alert Nurse</a:t>
            </a:r>
            <a:endParaRPr lang="en-US" sz="2800" dirty="0"/>
          </a:p>
          <a:p>
            <a:r>
              <a:rPr lang="en-US" sz="2800" dirty="0"/>
              <a:t>On the bottom of the medication log there are spaces to record information such as:  </a:t>
            </a:r>
          </a:p>
          <a:p>
            <a:pPr lvl="1">
              <a:buFont typeface="Wingdings" charset="2"/>
              <a:buChar char="ü"/>
            </a:pPr>
            <a:r>
              <a:rPr lang="en-US" sz="2400" dirty="0"/>
              <a:t>“Meds Needed” reminder home</a:t>
            </a:r>
          </a:p>
          <a:p>
            <a:pPr lvl="1">
              <a:buFont typeface="Wingdings" charset="2"/>
              <a:buChar char="ü"/>
            </a:pPr>
            <a:r>
              <a:rPr lang="en-US" sz="2400" dirty="0"/>
              <a:t>“Empty Bottle” home</a:t>
            </a:r>
          </a:p>
          <a:p>
            <a:pPr lvl="1">
              <a:buFont typeface="Wingdings" charset="2"/>
              <a:buChar char="ü"/>
            </a:pPr>
            <a:r>
              <a:rPr lang="en-US" sz="2400" dirty="0"/>
              <a:t>Pill count for controlled substance</a:t>
            </a:r>
          </a:p>
          <a:p>
            <a:pPr lvl="1">
              <a:buFont typeface="Wingdings" charset="2"/>
              <a:buChar char="ü"/>
            </a:pPr>
            <a:r>
              <a:rPr lang="en-US" sz="2400" dirty="0"/>
              <a:t>Any phone/note communication with parent</a:t>
            </a:r>
          </a:p>
          <a:p>
            <a:pPr lvl="1">
              <a:buFont typeface="Wingdings" charset="2"/>
              <a:buChar char="ü"/>
            </a:pPr>
            <a:r>
              <a:rPr lang="en-US" sz="2400" dirty="0"/>
              <a:t>Communications with a school nurse/doctor</a:t>
            </a:r>
          </a:p>
        </p:txBody>
      </p:sp>
    </p:spTree>
    <p:extLst>
      <p:ext uri="{BB962C8B-B14F-4D97-AF65-F5344CB8AC3E}">
        <p14:creationId xmlns:p14="http://schemas.microsoft.com/office/powerpoint/2010/main" val="27739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13875"/>
          </a:xfrm>
        </p:spPr>
        <p:txBody>
          <a:bodyPr>
            <a:normAutofit fontScale="90000"/>
          </a:bodyPr>
          <a:lstStyle/>
          <a:p>
            <a:r>
              <a:rPr lang="en-US" dirty="0" smtClean="0"/>
              <a:t>Count and record controlled substances on Medication log.  Inform parent or nurse if student has less than 5 day supply</a:t>
            </a:r>
            <a:endParaRPr lang="en-US" dirty="0"/>
          </a:p>
        </p:txBody>
      </p:sp>
      <p:sp>
        <p:nvSpPr>
          <p:cNvPr id="3" name="Content Placeholder 2"/>
          <p:cNvSpPr>
            <a:spLocks noGrp="1"/>
          </p:cNvSpPr>
          <p:nvPr>
            <p:ph idx="1"/>
          </p:nvPr>
        </p:nvSpPr>
        <p:spPr>
          <a:xfrm>
            <a:off x="677334" y="2881745"/>
            <a:ext cx="8596668" cy="3159617"/>
          </a:xfrm>
        </p:spPr>
        <p:txBody>
          <a:bodyPr>
            <a:normAutofit/>
          </a:bodyPr>
          <a:lstStyle/>
          <a:p>
            <a:r>
              <a:rPr lang="en-US" sz="2400" dirty="0" smtClean="0">
                <a:hlinkClick r:id="rId2" action="ppaction://hlinksldjump"/>
              </a:rPr>
              <a:t>True</a:t>
            </a:r>
            <a:endParaRPr lang="en-US" sz="2400" dirty="0" smtClean="0"/>
          </a:p>
          <a:p>
            <a:r>
              <a:rPr lang="en-US" sz="2400" dirty="0" smtClean="0">
                <a:hlinkClick r:id="rId3" action="ppaction://hlinksldjump"/>
              </a:rPr>
              <a:t>False</a:t>
            </a:r>
            <a:endParaRPr lang="en-US" sz="2400" dirty="0"/>
          </a:p>
        </p:txBody>
      </p:sp>
    </p:spTree>
    <p:extLst>
      <p:ext uri="{BB962C8B-B14F-4D97-AF65-F5344CB8AC3E}">
        <p14:creationId xmlns:p14="http://schemas.microsoft.com/office/powerpoint/2010/main" val="2027877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spTree>
    <p:extLst>
      <p:ext uri="{BB962C8B-B14F-4D97-AF65-F5344CB8AC3E}">
        <p14:creationId xmlns:p14="http://schemas.microsoft.com/office/powerpoint/2010/main" val="546874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4096141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4266"/>
            <a:ext cx="8596668" cy="1320800"/>
          </a:xfrm>
        </p:spPr>
        <p:txBody>
          <a:bodyPr>
            <a:normAutofit/>
          </a:bodyPr>
          <a:lstStyle/>
          <a:p>
            <a:pPr algn="ctr"/>
            <a:r>
              <a:rPr lang="en-US" sz="6000" dirty="0" smtClean="0">
                <a:hlinkClick r:id="rId2" action="ppaction://hlinksldjump"/>
              </a:rPr>
              <a:t>Correct !</a:t>
            </a:r>
            <a:endParaRPr lang="en-US" sz="6000" dirty="0">
              <a:hlinkClick r:id="rId2" action="ppaction://hlinksldjump"/>
            </a:endParaRPr>
          </a:p>
        </p:txBody>
      </p:sp>
      <p:sp>
        <p:nvSpPr>
          <p:cNvPr id="3" name="Content Placeholder 2"/>
          <p:cNvSpPr>
            <a:spLocks noGrp="1"/>
          </p:cNvSpPr>
          <p:nvPr>
            <p:ph idx="1"/>
          </p:nvPr>
        </p:nvSpPr>
        <p:spPr>
          <a:xfrm>
            <a:off x="677334" y="3043004"/>
            <a:ext cx="8596668" cy="1214204"/>
          </a:xfrm>
        </p:spPr>
        <p:txBody>
          <a:bodyPr>
            <a:normAutofit/>
          </a:bodyPr>
          <a:lstStyle/>
          <a:p>
            <a:pPr marL="0" indent="0" algn="ctr">
              <a:buNone/>
            </a:pPr>
            <a:r>
              <a:rPr lang="en-US" sz="3200" dirty="0" smtClean="0">
                <a:hlinkClick r:id="rId2" action="ppaction://hlinksldjump"/>
              </a:rPr>
              <a:t>Continue onto the next slide</a:t>
            </a:r>
            <a:endParaRPr lang="en-US" sz="32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3909178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sp>
        <p:nvSpPr>
          <p:cNvPr id="3" name="Content Placeholder 2"/>
          <p:cNvSpPr>
            <a:spLocks noGrp="1"/>
          </p:cNvSpPr>
          <p:nvPr>
            <p:ph idx="1"/>
          </p:nvPr>
        </p:nvSpPr>
        <p:spPr>
          <a:xfrm>
            <a:off x="1981200" y="1600201"/>
            <a:ext cx="8229600" cy="5054165"/>
          </a:xfrm>
          <a:solidFill>
            <a:schemeClr val="tx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r>
              <a:rPr lang="en-US" sz="2800" dirty="0"/>
              <a:t>If you have ANY questions or doubts about a medication:  </a:t>
            </a:r>
          </a:p>
          <a:p>
            <a:pPr lvl="1">
              <a:buFont typeface="Wingdings" charset="2"/>
              <a:buChar char="ü"/>
            </a:pPr>
            <a:r>
              <a:rPr lang="en-US" sz="2400" dirty="0"/>
              <a:t>Should I give this?</a:t>
            </a:r>
          </a:p>
          <a:p>
            <a:pPr lvl="1">
              <a:buFont typeface="Wingdings" charset="2"/>
              <a:buChar char="ü"/>
            </a:pPr>
            <a:r>
              <a:rPr lang="en-US" sz="2400" dirty="0"/>
              <a:t>Is this right?</a:t>
            </a:r>
          </a:p>
          <a:p>
            <a:pPr lvl="1">
              <a:buFont typeface="Wingdings" charset="2"/>
              <a:buChar char="ü"/>
            </a:pPr>
            <a:r>
              <a:rPr lang="en-US" sz="2400" dirty="0"/>
              <a:t>Is this controlled substance?</a:t>
            </a:r>
          </a:p>
          <a:p>
            <a:pPr lvl="1">
              <a:buFont typeface="Wingdings" charset="2"/>
              <a:buChar char="ü"/>
            </a:pPr>
            <a:r>
              <a:rPr lang="en-US" sz="2400" dirty="0"/>
              <a:t>Something does not seem right?</a:t>
            </a:r>
          </a:p>
          <a:p>
            <a:pPr lvl="1">
              <a:buFont typeface="Wingdings" charset="2"/>
              <a:buChar char="ü"/>
            </a:pPr>
            <a:r>
              <a:rPr lang="en-US" sz="2400" dirty="0"/>
              <a:t>Parent is mad, asking me to do something I should not do</a:t>
            </a:r>
          </a:p>
          <a:p>
            <a:r>
              <a:rPr lang="en-US" sz="2800" dirty="0"/>
              <a:t>Call </a:t>
            </a:r>
            <a:r>
              <a:rPr lang="en-US" sz="2800" dirty="0" smtClean="0"/>
              <a:t>your Nurse or Supervisor </a:t>
            </a:r>
            <a:endParaRPr lang="en-US" sz="2800" dirty="0"/>
          </a:p>
        </p:txBody>
      </p:sp>
    </p:spTree>
    <p:extLst>
      <p:ext uri="{BB962C8B-B14F-4D97-AF65-F5344CB8AC3E}">
        <p14:creationId xmlns:p14="http://schemas.microsoft.com/office/powerpoint/2010/main" val="19406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Administration</a:t>
            </a:r>
            <a:endParaRPr lang="en-US" dirty="0"/>
          </a:p>
        </p:txBody>
      </p:sp>
      <p:sp>
        <p:nvSpPr>
          <p:cNvPr id="4" name="Content Placeholder 3"/>
          <p:cNvSpPr>
            <a:spLocks noGrp="1"/>
          </p:cNvSpPr>
          <p:nvPr>
            <p:ph idx="1"/>
          </p:nvPr>
        </p:nvSpPr>
        <p:spPr>
          <a:xfrm>
            <a:off x="677334" y="1759527"/>
            <a:ext cx="8596668" cy="4281835"/>
          </a:xfrm>
        </p:spPr>
        <p:txBody>
          <a:bodyPr>
            <a:normAutofit/>
          </a:bodyPr>
          <a:lstStyle/>
          <a:p>
            <a:pPr marL="0" indent="0">
              <a:buNone/>
            </a:pPr>
            <a:r>
              <a:rPr lang="en-US" sz="3200" dirty="0" smtClean="0">
                <a:solidFill>
                  <a:srgbClr val="0070C0"/>
                </a:solidFill>
              </a:rPr>
              <a:t>Five Rights of Giving Medication</a:t>
            </a:r>
          </a:p>
          <a:p>
            <a:r>
              <a:rPr lang="en-US" sz="3200" dirty="0" smtClean="0">
                <a:solidFill>
                  <a:srgbClr val="0070C0"/>
                </a:solidFill>
              </a:rPr>
              <a:t>Right Patient</a:t>
            </a:r>
          </a:p>
          <a:p>
            <a:r>
              <a:rPr lang="en-US" sz="3200" dirty="0" smtClean="0">
                <a:solidFill>
                  <a:srgbClr val="0070C0"/>
                </a:solidFill>
              </a:rPr>
              <a:t>Right Medication						</a:t>
            </a:r>
          </a:p>
          <a:p>
            <a:r>
              <a:rPr lang="en-US" sz="3200" dirty="0" smtClean="0">
                <a:solidFill>
                  <a:srgbClr val="0070C0"/>
                </a:solidFill>
              </a:rPr>
              <a:t>Right Dose</a:t>
            </a:r>
          </a:p>
          <a:p>
            <a:r>
              <a:rPr lang="en-US" sz="3200" dirty="0" smtClean="0">
                <a:solidFill>
                  <a:srgbClr val="0070C0"/>
                </a:solidFill>
              </a:rPr>
              <a:t>Right Time</a:t>
            </a:r>
          </a:p>
          <a:p>
            <a:r>
              <a:rPr lang="en-US" sz="3200" dirty="0" smtClean="0">
                <a:solidFill>
                  <a:srgbClr val="0070C0"/>
                </a:solidFill>
              </a:rPr>
              <a:t>Right Route</a:t>
            </a:r>
          </a:p>
          <a:p>
            <a:r>
              <a:rPr lang="en-US" sz="3200" dirty="0" smtClean="0">
                <a:solidFill>
                  <a:srgbClr val="0070C0"/>
                </a:solidFill>
              </a:rPr>
              <a:t>Documentation</a:t>
            </a:r>
            <a:endParaRPr lang="en-US" sz="3200"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09" y="2730500"/>
            <a:ext cx="3810000" cy="2921000"/>
          </a:xfrm>
          <a:prstGeom prst="rect">
            <a:avLst/>
          </a:prstGeom>
        </p:spPr>
      </p:pic>
    </p:spTree>
    <p:extLst>
      <p:ext uri="{BB962C8B-B14F-4D97-AF65-F5344CB8AC3E}">
        <p14:creationId xmlns:p14="http://schemas.microsoft.com/office/powerpoint/2010/main" val="1893403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a:t>
            </a:r>
          </a:p>
        </p:txBody>
      </p:sp>
      <p:sp>
        <p:nvSpPr>
          <p:cNvPr id="3" name="Content Placeholder 2"/>
          <p:cNvSpPr>
            <a:spLocks noGrp="1"/>
          </p:cNvSpPr>
          <p:nvPr>
            <p:ph idx="1"/>
          </p:nvPr>
        </p:nvSpPr>
        <p:spPr>
          <a:xfrm>
            <a:off x="677333" y="2160589"/>
            <a:ext cx="9256375" cy="3880773"/>
          </a:xfrm>
        </p:spPr>
        <p:txBody>
          <a:bodyPr>
            <a:normAutofit/>
          </a:bodyPr>
          <a:lstStyle/>
          <a:p>
            <a:pPr algn="ctr"/>
            <a:r>
              <a:rPr lang="en-US" sz="3200" dirty="0" smtClean="0">
                <a:solidFill>
                  <a:srgbClr val="0070C0"/>
                </a:solidFill>
              </a:rPr>
              <a:t>The Right Patient</a:t>
            </a:r>
          </a:p>
          <a:p>
            <a:pPr marL="0" indent="0" algn="ctr">
              <a:buNone/>
            </a:pPr>
            <a:endParaRPr lang="en-US" sz="3200" dirty="0">
              <a:solidFill>
                <a:srgbClr val="0070C0"/>
              </a:solidFill>
            </a:endParaRPr>
          </a:p>
          <a:p>
            <a:pPr marL="0" indent="0" algn="ctr">
              <a:buNone/>
            </a:pPr>
            <a:r>
              <a:rPr lang="en-US" sz="3200" dirty="0" smtClean="0">
                <a:solidFill>
                  <a:srgbClr val="0070C0"/>
                </a:solidFill>
              </a:rPr>
              <a:t>Of course you will give it to the right student! Be careful, it is easy to get confused when you are busy and may mistake them for someone else.  </a:t>
            </a:r>
          </a:p>
          <a:p>
            <a:pPr marL="0" indent="0" algn="ctr">
              <a:buNone/>
            </a:pPr>
            <a:r>
              <a:rPr lang="en-US" sz="3200" dirty="0" smtClean="0">
                <a:solidFill>
                  <a:srgbClr val="0070C0"/>
                </a:solidFill>
              </a:rPr>
              <a:t>Always confirm the students name. </a:t>
            </a:r>
            <a:endParaRPr lang="en-US" sz="32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035" y="393123"/>
            <a:ext cx="3616037" cy="2857500"/>
          </a:xfrm>
          <a:prstGeom prst="rect">
            <a:avLst/>
          </a:prstGeom>
        </p:spPr>
      </p:pic>
    </p:spTree>
    <p:extLst>
      <p:ext uri="{BB962C8B-B14F-4D97-AF65-F5344CB8AC3E}">
        <p14:creationId xmlns:p14="http://schemas.microsoft.com/office/powerpoint/2010/main" val="3723399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a:t>
            </a:r>
          </a:p>
        </p:txBody>
      </p:sp>
      <p:sp>
        <p:nvSpPr>
          <p:cNvPr id="3" name="Content Placeholder 2"/>
          <p:cNvSpPr>
            <a:spLocks noGrp="1"/>
          </p:cNvSpPr>
          <p:nvPr>
            <p:ph idx="1"/>
          </p:nvPr>
        </p:nvSpPr>
        <p:spPr/>
        <p:txBody>
          <a:bodyPr>
            <a:normAutofit fontScale="92500" lnSpcReduction="20000"/>
          </a:bodyPr>
          <a:lstStyle/>
          <a:p>
            <a:pPr algn="ctr"/>
            <a:r>
              <a:rPr lang="en-US" sz="3200" dirty="0" smtClean="0">
                <a:solidFill>
                  <a:srgbClr val="0070C0"/>
                </a:solidFill>
              </a:rPr>
              <a:t>Right Medication</a:t>
            </a:r>
          </a:p>
          <a:p>
            <a:pPr marL="0" indent="0" algn="ctr">
              <a:buNone/>
            </a:pPr>
            <a:endParaRPr lang="en-US" sz="3200" dirty="0" smtClean="0">
              <a:solidFill>
                <a:srgbClr val="0070C0"/>
              </a:solidFill>
            </a:endParaRPr>
          </a:p>
          <a:p>
            <a:pPr marL="0" indent="0" algn="ctr">
              <a:buNone/>
            </a:pPr>
            <a:r>
              <a:rPr lang="en-US" sz="3200" dirty="0" smtClean="0">
                <a:solidFill>
                  <a:srgbClr val="0070C0"/>
                </a:solidFill>
              </a:rPr>
              <a:t>Check the bottle or inhaler against the medication consent form.  Make sure you are giving the right medication. The medication should be in an original bottle and labeled with the student name, medication, and dose. And not expired</a:t>
            </a:r>
          </a:p>
          <a:p>
            <a:pPr marL="0" indent="0" algn="ctr">
              <a:buNone/>
            </a:pPr>
            <a:r>
              <a:rPr lang="en-US" sz="3200" dirty="0" smtClean="0">
                <a:solidFill>
                  <a:srgbClr val="FF0000"/>
                </a:solidFill>
              </a:rPr>
              <a:t>No Baggies with pills</a:t>
            </a:r>
            <a:endParaRPr lang="en-US" sz="32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697" y="833870"/>
            <a:ext cx="1733550" cy="1504950"/>
          </a:xfrm>
          <a:prstGeom prst="rect">
            <a:avLst/>
          </a:prstGeom>
        </p:spPr>
      </p:pic>
    </p:spTree>
    <p:extLst>
      <p:ext uri="{BB962C8B-B14F-4D97-AF65-F5344CB8AC3E}">
        <p14:creationId xmlns:p14="http://schemas.microsoft.com/office/powerpoint/2010/main" val="2460786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a:t>
            </a:r>
          </a:p>
        </p:txBody>
      </p:sp>
      <p:sp>
        <p:nvSpPr>
          <p:cNvPr id="3" name="Content Placeholder 2"/>
          <p:cNvSpPr>
            <a:spLocks noGrp="1"/>
          </p:cNvSpPr>
          <p:nvPr>
            <p:ph idx="1"/>
          </p:nvPr>
        </p:nvSpPr>
        <p:spPr/>
        <p:txBody>
          <a:bodyPr>
            <a:normAutofit fontScale="92500" lnSpcReduction="10000"/>
          </a:bodyPr>
          <a:lstStyle/>
          <a:p>
            <a:pPr algn="ctr"/>
            <a:r>
              <a:rPr lang="en-US" sz="3200" dirty="0" smtClean="0">
                <a:solidFill>
                  <a:srgbClr val="0070C0"/>
                </a:solidFill>
              </a:rPr>
              <a:t>Right Dose</a:t>
            </a:r>
          </a:p>
          <a:p>
            <a:pPr algn="ctr"/>
            <a:endParaRPr lang="en-US" sz="3200" dirty="0">
              <a:solidFill>
                <a:srgbClr val="0070C0"/>
              </a:solidFill>
            </a:endParaRPr>
          </a:p>
          <a:p>
            <a:pPr marL="0" indent="0" algn="ctr">
              <a:buNone/>
            </a:pPr>
            <a:r>
              <a:rPr lang="en-US" sz="3200" dirty="0" smtClean="0">
                <a:solidFill>
                  <a:srgbClr val="0070C0"/>
                </a:solidFill>
              </a:rPr>
              <a:t>Check the medication consent form.  Make sure you are calculating correctly</a:t>
            </a:r>
          </a:p>
          <a:p>
            <a:pPr marL="0" indent="0" algn="ctr">
              <a:buNone/>
            </a:pPr>
            <a:endParaRPr lang="en-US" sz="3200" dirty="0" smtClean="0">
              <a:solidFill>
                <a:srgbClr val="0070C0"/>
              </a:solidFill>
            </a:endParaRPr>
          </a:p>
          <a:p>
            <a:pPr marL="0" indent="0" algn="ctr">
              <a:buNone/>
            </a:pPr>
            <a:r>
              <a:rPr lang="en-US" sz="2400" dirty="0" smtClean="0">
                <a:solidFill>
                  <a:srgbClr val="0070C0"/>
                </a:solidFill>
              </a:rPr>
              <a:t>150 mg = 2	  75 mg tablets</a:t>
            </a:r>
          </a:p>
          <a:p>
            <a:pPr marL="0" indent="0" algn="ctr">
              <a:buNone/>
            </a:pPr>
            <a:r>
              <a:rPr lang="en-US" sz="2400" dirty="0" smtClean="0">
                <a:solidFill>
                  <a:srgbClr val="0070C0"/>
                </a:solidFill>
              </a:rPr>
              <a:t>5mg per ml.  15 mg = 3 ml</a:t>
            </a:r>
          </a:p>
          <a:p>
            <a:pPr marL="0" indent="0" algn="ctr">
              <a:buNone/>
            </a:pPr>
            <a:r>
              <a:rPr lang="en-US" sz="2400" dirty="0" smtClean="0">
                <a:solidFill>
                  <a:srgbClr val="0070C0"/>
                </a:solidFill>
              </a:rPr>
              <a:t>If you are unsure, check with a school nurse</a:t>
            </a:r>
            <a:endParaRPr lang="en-US" sz="2400" dirty="0">
              <a:solidFill>
                <a:srgbClr val="0070C0"/>
              </a:solidFill>
            </a:endParaRPr>
          </a:p>
        </p:txBody>
      </p:sp>
    </p:spTree>
    <p:extLst>
      <p:ext uri="{BB962C8B-B14F-4D97-AF65-F5344CB8AC3E}">
        <p14:creationId xmlns:p14="http://schemas.microsoft.com/office/powerpoint/2010/main" val="33572073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a:t>
            </a:r>
          </a:p>
        </p:txBody>
      </p:sp>
      <p:sp>
        <p:nvSpPr>
          <p:cNvPr id="3" name="Content Placeholder 2"/>
          <p:cNvSpPr>
            <a:spLocks noGrp="1"/>
          </p:cNvSpPr>
          <p:nvPr>
            <p:ph idx="1"/>
          </p:nvPr>
        </p:nvSpPr>
        <p:spPr/>
        <p:txBody>
          <a:bodyPr>
            <a:normAutofit lnSpcReduction="10000"/>
          </a:bodyPr>
          <a:lstStyle/>
          <a:p>
            <a:pPr algn="ctr"/>
            <a:r>
              <a:rPr lang="en-US" sz="3200" dirty="0" smtClean="0">
                <a:solidFill>
                  <a:srgbClr val="0070C0"/>
                </a:solidFill>
              </a:rPr>
              <a:t>Right Time</a:t>
            </a:r>
          </a:p>
          <a:p>
            <a:pPr algn="ctr"/>
            <a:endParaRPr lang="en-US" sz="3200" dirty="0">
              <a:solidFill>
                <a:srgbClr val="0070C0"/>
              </a:solidFill>
            </a:endParaRPr>
          </a:p>
          <a:p>
            <a:pPr marL="0" indent="0" algn="ctr">
              <a:buNone/>
            </a:pPr>
            <a:r>
              <a:rPr lang="en-US" sz="3200" dirty="0" smtClean="0">
                <a:solidFill>
                  <a:srgbClr val="0070C0"/>
                </a:solidFill>
              </a:rPr>
              <a:t>Give medication as close to the time ordered as possible.  You can give 30 minutes either way and still be on time. </a:t>
            </a:r>
          </a:p>
          <a:p>
            <a:pPr marL="0" indent="0" algn="ctr">
              <a:buNone/>
            </a:pPr>
            <a:r>
              <a:rPr lang="en-US" sz="3200" dirty="0" smtClean="0">
                <a:solidFill>
                  <a:srgbClr val="0070C0"/>
                </a:solidFill>
              </a:rPr>
              <a:t>More than 30 minutes, call parent and inform especially for ADHD medication. </a:t>
            </a:r>
            <a:endParaRPr lang="en-US" sz="32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492" y="-39255"/>
            <a:ext cx="2951019" cy="2618509"/>
          </a:xfrm>
          <a:prstGeom prst="rect">
            <a:avLst/>
          </a:prstGeom>
        </p:spPr>
      </p:pic>
    </p:spTree>
    <p:extLst>
      <p:ext uri="{BB962C8B-B14F-4D97-AF65-F5344CB8AC3E}">
        <p14:creationId xmlns:p14="http://schemas.microsoft.com/office/powerpoint/2010/main" val="3241394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a:t>
            </a:r>
          </a:p>
        </p:txBody>
      </p:sp>
      <p:sp>
        <p:nvSpPr>
          <p:cNvPr id="3" name="Content Placeholder 2"/>
          <p:cNvSpPr>
            <a:spLocks noGrp="1"/>
          </p:cNvSpPr>
          <p:nvPr>
            <p:ph idx="1"/>
          </p:nvPr>
        </p:nvSpPr>
        <p:spPr/>
        <p:txBody>
          <a:bodyPr>
            <a:normAutofit/>
          </a:bodyPr>
          <a:lstStyle/>
          <a:p>
            <a:pPr algn="ctr"/>
            <a:r>
              <a:rPr lang="en-US" sz="3200" dirty="0" smtClean="0">
                <a:solidFill>
                  <a:srgbClr val="0070C0"/>
                </a:solidFill>
              </a:rPr>
              <a:t>Right Route</a:t>
            </a:r>
          </a:p>
          <a:p>
            <a:pPr algn="ctr"/>
            <a:endParaRPr lang="en-US" sz="3200" u="sng" dirty="0" smtClean="0">
              <a:solidFill>
                <a:srgbClr val="0070C0"/>
              </a:solidFill>
            </a:endParaRPr>
          </a:p>
          <a:p>
            <a:pPr marL="0" indent="0">
              <a:buNone/>
            </a:pPr>
            <a:r>
              <a:rPr lang="en-US" sz="3200" dirty="0" smtClean="0">
                <a:solidFill>
                  <a:srgbClr val="0070C0"/>
                </a:solidFill>
              </a:rPr>
              <a:t>Make sure they are taking the medication the right way.  </a:t>
            </a:r>
          </a:p>
          <a:p>
            <a:pPr marL="0" indent="0">
              <a:buNone/>
            </a:pPr>
            <a:r>
              <a:rPr lang="en-US" sz="3200" dirty="0" smtClean="0">
                <a:solidFill>
                  <a:srgbClr val="0070C0"/>
                </a:solidFill>
              </a:rPr>
              <a:t>Oral, injectable, topical, rectal, inhaled</a:t>
            </a:r>
          </a:p>
          <a:p>
            <a:pPr marL="0" indent="0">
              <a:buNone/>
            </a:pPr>
            <a:r>
              <a:rPr lang="en-US" sz="3200" dirty="0" smtClean="0">
                <a:solidFill>
                  <a:srgbClr val="0070C0"/>
                </a:solidFill>
              </a:rPr>
              <a:t>Watch that medication is actually swallowed.</a:t>
            </a:r>
          </a:p>
          <a:p>
            <a:pPr marL="0" indent="0">
              <a:buNone/>
            </a:pPr>
            <a:endParaRPr lang="en-US" sz="3200" dirty="0" smtClean="0">
              <a:solidFill>
                <a:srgbClr val="0070C0"/>
              </a:solidFill>
            </a:endParaRPr>
          </a:p>
          <a:p>
            <a:pPr marL="0" indent="0">
              <a:buNone/>
            </a:pPr>
            <a:endParaRPr lang="en-US" sz="3200" dirty="0" smtClean="0">
              <a:solidFill>
                <a:srgbClr val="0070C0"/>
              </a:solidFill>
            </a:endParaRPr>
          </a:p>
          <a:p>
            <a:pPr marL="0" indent="0">
              <a:buNone/>
            </a:pPr>
            <a:endParaRPr lang="en-US" sz="32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383" y="960581"/>
            <a:ext cx="2457380" cy="1385455"/>
          </a:xfrm>
          <a:prstGeom prst="rect">
            <a:avLst/>
          </a:prstGeom>
        </p:spPr>
      </p:pic>
    </p:spTree>
    <p:extLst>
      <p:ext uri="{BB962C8B-B14F-4D97-AF65-F5344CB8AC3E}">
        <p14:creationId xmlns:p14="http://schemas.microsoft.com/office/powerpoint/2010/main" val="380904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2105891"/>
          </a:xfrm>
        </p:spPr>
        <p:txBody>
          <a:bodyPr>
            <a:normAutofit fontScale="90000"/>
          </a:bodyPr>
          <a:lstStyle/>
          <a:p>
            <a:r>
              <a:rPr lang="en-US" u="sng" dirty="0" smtClean="0"/>
              <a:t>Every Time </a:t>
            </a:r>
            <a:r>
              <a:rPr lang="en-US" dirty="0" smtClean="0"/>
              <a:t>I give medication I need to make sure I have the right student, the right patient, the right dose, the right time, the right route.</a:t>
            </a:r>
            <a:br>
              <a:rPr lang="en-US" dirty="0" smtClean="0"/>
            </a:br>
            <a:endParaRPr lang="en-US" dirty="0"/>
          </a:p>
        </p:txBody>
      </p:sp>
      <p:sp>
        <p:nvSpPr>
          <p:cNvPr id="3" name="Content Placeholder 2"/>
          <p:cNvSpPr>
            <a:spLocks noGrp="1"/>
          </p:cNvSpPr>
          <p:nvPr>
            <p:ph idx="1"/>
          </p:nvPr>
        </p:nvSpPr>
        <p:spPr>
          <a:xfrm>
            <a:off x="677334" y="3200400"/>
            <a:ext cx="8596668" cy="2840962"/>
          </a:xfrm>
        </p:spPr>
        <p:txBody>
          <a:bodyPr>
            <a:normAutofit/>
          </a:bodyPr>
          <a:lstStyle/>
          <a:p>
            <a:r>
              <a:rPr lang="en-US" sz="3200" dirty="0" smtClean="0"/>
              <a:t>A. 	True</a:t>
            </a:r>
          </a:p>
          <a:p>
            <a:r>
              <a:rPr lang="en-US" sz="3200" dirty="0" smtClean="0"/>
              <a:t>B. 	False</a:t>
            </a:r>
            <a:endParaRPr lang="en-US" sz="3200" dirty="0"/>
          </a:p>
        </p:txBody>
      </p:sp>
    </p:spTree>
    <p:extLst>
      <p:ext uri="{BB962C8B-B14F-4D97-AF65-F5344CB8AC3E}">
        <p14:creationId xmlns:p14="http://schemas.microsoft.com/office/powerpoint/2010/main" val="4230655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Correct !</a:t>
            </a:r>
            <a:endParaRPr lang="en-US" sz="6000" dirty="0"/>
          </a:p>
        </p:txBody>
      </p:sp>
      <p:sp>
        <p:nvSpPr>
          <p:cNvPr id="3" name="Content Placeholder 2"/>
          <p:cNvSpPr>
            <a:spLocks noGrp="1"/>
          </p:cNvSpPr>
          <p:nvPr>
            <p:ph idx="1"/>
          </p:nvPr>
        </p:nvSpPr>
        <p:spPr>
          <a:xfrm>
            <a:off x="677334" y="2160590"/>
            <a:ext cx="8596668" cy="2111608"/>
          </a:xfrm>
        </p:spPr>
        <p:txBody>
          <a:bodyPr>
            <a:normAutofit/>
          </a:bodyPr>
          <a:lstStyle/>
          <a:p>
            <a:r>
              <a:rPr lang="en-US" sz="3600" dirty="0" smtClean="0">
                <a:hlinkClick r:id="rId2" action="ppaction://hlinksldjump"/>
              </a:rPr>
              <a:t>Please continue to the next slide</a:t>
            </a:r>
            <a:endParaRPr lang="en-US" sz="3600" dirty="0"/>
          </a:p>
        </p:txBody>
      </p:sp>
    </p:spTree>
    <p:extLst>
      <p:ext uri="{BB962C8B-B14F-4D97-AF65-F5344CB8AC3E}">
        <p14:creationId xmlns:p14="http://schemas.microsoft.com/office/powerpoint/2010/main" val="2674031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2160589"/>
            <a:ext cx="8596668" cy="1332119"/>
          </a:xfrm>
        </p:spPr>
        <p:txBody>
          <a:bodyPr>
            <a:normAutofit/>
          </a:bodyPr>
          <a:lstStyle/>
          <a:p>
            <a:pPr algn="ctr"/>
            <a:r>
              <a:rPr lang="en-US" sz="3600" dirty="0" smtClean="0">
                <a:hlinkClick r:id="rId2" action="ppaction://hlinksldjump"/>
              </a:rPr>
              <a:t>Please go back and try again</a:t>
            </a:r>
            <a:endParaRPr lang="en-US" sz="3600" dirty="0"/>
          </a:p>
        </p:txBody>
      </p:sp>
    </p:spTree>
    <p:extLst>
      <p:ext uri="{BB962C8B-B14F-4D97-AF65-F5344CB8AC3E}">
        <p14:creationId xmlns:p14="http://schemas.microsoft.com/office/powerpoint/2010/main" val="111102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09074"/>
            <a:ext cx="8596668" cy="521325"/>
          </a:xfrm>
        </p:spPr>
        <p:txBody>
          <a:bodyPr>
            <a:normAutofit fontScale="90000"/>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3132944"/>
            <a:ext cx="8596668" cy="1573967"/>
          </a:xfrm>
        </p:spPr>
        <p:txBody>
          <a:bodyPr>
            <a:normAutofit/>
          </a:bodyPr>
          <a:lstStyle/>
          <a:p>
            <a:pPr marL="0" indent="0" algn="ctr">
              <a:buNone/>
            </a:pPr>
            <a:r>
              <a:rPr lang="en-US" sz="3200" dirty="0" smtClean="0">
                <a:hlinkClick r:id="rId2" action="ppaction://hlinksldjump"/>
              </a:rPr>
              <a:t>Please go back and try again</a:t>
            </a:r>
            <a:endParaRPr lang="en-US" sz="3200" dirty="0"/>
          </a:p>
        </p:txBody>
      </p:sp>
    </p:spTree>
    <p:extLst>
      <p:ext uri="{BB962C8B-B14F-4D97-AF65-F5344CB8AC3E}">
        <p14:creationId xmlns:p14="http://schemas.microsoft.com/office/powerpoint/2010/main" val="963964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oral medication </a:t>
            </a:r>
            <a:endParaRPr lang="en-US" dirty="0"/>
          </a:p>
        </p:txBody>
      </p:sp>
      <p:sp>
        <p:nvSpPr>
          <p:cNvPr id="3" name="Content Placeholder 2"/>
          <p:cNvSpPr>
            <a:spLocks noGrp="1"/>
          </p:cNvSpPr>
          <p:nvPr>
            <p:ph idx="1"/>
          </p:nvPr>
        </p:nvSpPr>
        <p:spPr>
          <a:xfrm>
            <a:off x="677334" y="2160590"/>
            <a:ext cx="8148011" cy="3298102"/>
          </a:xfrm>
        </p:spPr>
        <p:txBody>
          <a:bodyPr>
            <a:normAutofit/>
          </a:bodyPr>
          <a:lstStyle/>
          <a:p>
            <a:r>
              <a:rPr lang="en-US" sz="2800" dirty="0" smtClean="0"/>
              <a:t>Wash your hands before you give medication.</a:t>
            </a:r>
          </a:p>
          <a:p>
            <a:r>
              <a:rPr lang="en-US" sz="2800" dirty="0" smtClean="0"/>
              <a:t>Pour the medication in the cap of the bottle.</a:t>
            </a:r>
          </a:p>
          <a:p>
            <a:r>
              <a:rPr lang="en-US" sz="2800" dirty="0" smtClean="0"/>
              <a:t>Put the medication in the hand of the student</a:t>
            </a:r>
          </a:p>
          <a:p>
            <a:r>
              <a:rPr lang="en-US" sz="2800" dirty="0" smtClean="0"/>
              <a:t>Watch to make sure student swallows medication in front of you.</a:t>
            </a:r>
          </a:p>
          <a:p>
            <a:endParaRPr lang="en-US" sz="2400" dirty="0"/>
          </a:p>
        </p:txBody>
      </p:sp>
    </p:spTree>
    <p:extLst>
      <p:ext uri="{BB962C8B-B14F-4D97-AF65-F5344CB8AC3E}">
        <p14:creationId xmlns:p14="http://schemas.microsoft.com/office/powerpoint/2010/main" val="3423027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by Inhaler              ( spacer)</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Inhalers</a:t>
            </a:r>
          </a:p>
          <a:p>
            <a:pPr marL="0" indent="0">
              <a:buNone/>
            </a:pPr>
            <a:r>
              <a:rPr lang="en-US" sz="2000" u="sng" dirty="0" smtClean="0"/>
              <a:t>Without spacer</a:t>
            </a:r>
          </a:p>
          <a:p>
            <a:pPr marL="0" indent="0">
              <a:buNone/>
            </a:pPr>
            <a:r>
              <a:rPr lang="en-US" sz="2000" dirty="0" smtClean="0"/>
              <a:t>Have student take cap off inhaler </a:t>
            </a:r>
          </a:p>
          <a:p>
            <a:pPr marL="0" indent="0">
              <a:buNone/>
            </a:pPr>
            <a:r>
              <a:rPr lang="en-US" sz="2000" dirty="0" smtClean="0"/>
              <a:t>and breathe out.  Take a deep breath</a:t>
            </a:r>
          </a:p>
          <a:p>
            <a:pPr marL="0" indent="0">
              <a:buNone/>
            </a:pPr>
            <a:r>
              <a:rPr lang="en-US" sz="2000" dirty="0" smtClean="0"/>
              <a:t>In while squeezing medication.</a:t>
            </a:r>
          </a:p>
          <a:p>
            <a:pPr marL="0" indent="0">
              <a:buNone/>
            </a:pPr>
            <a:r>
              <a:rPr lang="en-US" sz="2000" dirty="0" smtClean="0"/>
              <a:t>Repeat after 1 minute</a:t>
            </a:r>
          </a:p>
          <a:p>
            <a:pPr marL="0" indent="0">
              <a:buNone/>
            </a:pPr>
            <a:endParaRPr lang="en-US" sz="2000" dirty="0"/>
          </a:p>
          <a:p>
            <a:pPr marL="0" indent="0">
              <a:buNone/>
            </a:pPr>
            <a:r>
              <a:rPr lang="en-US" sz="2000" u="sng" dirty="0" smtClean="0"/>
              <a:t>With spacer</a:t>
            </a:r>
          </a:p>
          <a:p>
            <a:pPr marL="0" indent="0">
              <a:buNone/>
            </a:pPr>
            <a:r>
              <a:rPr lang="en-US" sz="2000" dirty="0" smtClean="0"/>
              <a:t>Connect mask if available and inhaler to spacer tube place mask on face or end of tube in mount.  Squeeze inhaler and breath normally 4-5 times.  Repeat after 1 minute. </a:t>
            </a:r>
          </a:p>
          <a:p>
            <a:pPr marL="0" indent="0">
              <a:buNone/>
            </a:pPr>
            <a:endParaRPr lang="en-US" sz="3200" dirty="0"/>
          </a:p>
        </p:txBody>
      </p:sp>
      <p:pic>
        <p:nvPicPr>
          <p:cNvPr id="4" name="Picture 3" descr="C:\Users\cheryl.herberg\Pictures\Inhal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941" y="1431636"/>
            <a:ext cx="5943600" cy="3343275"/>
          </a:xfrm>
          <a:prstGeom prst="rect">
            <a:avLst/>
          </a:prstGeom>
          <a:noFill/>
          <a:ln>
            <a:noFill/>
          </a:ln>
        </p:spPr>
      </p:pic>
      <p:sp>
        <p:nvSpPr>
          <p:cNvPr id="5" name="Down Arrow 4"/>
          <p:cNvSpPr/>
          <p:nvPr/>
        </p:nvSpPr>
        <p:spPr>
          <a:xfrm>
            <a:off x="8160327" y="16486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8124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Nebulizer Treatments</a:t>
            </a:r>
            <a:endParaRPr lang="en-US" dirty="0"/>
          </a:p>
        </p:txBody>
      </p:sp>
      <p:pic>
        <p:nvPicPr>
          <p:cNvPr id="1026" name="Picture 2" descr="http://3.imimg.com/data3/BT/TI/MY-10057355/nebulizer-machine-250x2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1" y="1930400"/>
            <a:ext cx="4549601" cy="29337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087091" y="29925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85454" y="2936887"/>
            <a:ext cx="4222631" cy="2308324"/>
          </a:xfrm>
          <a:prstGeom prst="rect">
            <a:avLst/>
          </a:prstGeom>
          <a:noFill/>
        </p:spPr>
        <p:txBody>
          <a:bodyPr wrap="none" rtlCol="0">
            <a:spAutoFit/>
          </a:bodyPr>
          <a:lstStyle/>
          <a:p>
            <a:pPr marL="285750" indent="-285750">
              <a:buFont typeface="Arial" panose="020B0604020202020204" pitchFamily="34" charset="0"/>
              <a:buChar char="•"/>
            </a:pPr>
            <a:r>
              <a:rPr lang="en-US" dirty="0" smtClean="0"/>
              <a:t>Unscrew top of </a:t>
            </a:r>
          </a:p>
          <a:p>
            <a:r>
              <a:rPr lang="en-US" dirty="0" smtClean="0"/>
              <a:t>    medication chamber.</a:t>
            </a:r>
          </a:p>
          <a:p>
            <a:pPr marL="285750" indent="-285750">
              <a:buFont typeface="Arial" panose="020B0604020202020204" pitchFamily="34" charset="0"/>
              <a:buChar char="•"/>
            </a:pPr>
            <a:r>
              <a:rPr lang="en-US" dirty="0" smtClean="0"/>
              <a:t>Twist of top of plastic vial</a:t>
            </a:r>
          </a:p>
          <a:p>
            <a:pPr marL="285750" indent="-285750">
              <a:buFont typeface="Arial" panose="020B0604020202020204" pitchFamily="34" charset="0"/>
              <a:buChar char="•"/>
            </a:pPr>
            <a:r>
              <a:rPr lang="en-US" dirty="0" smtClean="0"/>
              <a:t>Squirt liquid into chamber</a:t>
            </a:r>
          </a:p>
          <a:p>
            <a:pPr marL="285750" indent="-285750">
              <a:buFont typeface="Arial" panose="020B0604020202020204" pitchFamily="34" charset="0"/>
              <a:buChar char="•"/>
            </a:pPr>
            <a:r>
              <a:rPr lang="en-US" dirty="0" smtClean="0"/>
              <a:t>Place mask on student</a:t>
            </a:r>
          </a:p>
          <a:p>
            <a:pPr marL="285750" indent="-285750">
              <a:buFont typeface="Arial" panose="020B0604020202020204" pitchFamily="34" charset="0"/>
              <a:buChar char="•"/>
            </a:pPr>
            <a:r>
              <a:rPr lang="en-US" dirty="0" smtClean="0"/>
              <a:t>Turn machine on</a:t>
            </a:r>
          </a:p>
          <a:p>
            <a:pPr marL="285750" indent="-285750">
              <a:buFont typeface="Arial" panose="020B0604020202020204" pitchFamily="34" charset="0"/>
              <a:buChar char="•"/>
            </a:pPr>
            <a:r>
              <a:rPr lang="en-US" dirty="0" smtClean="0"/>
              <a:t>Wait until liquid is gone </a:t>
            </a:r>
          </a:p>
          <a:p>
            <a:r>
              <a:rPr lang="en-US" dirty="0"/>
              <a:t> </a:t>
            </a:r>
            <a:r>
              <a:rPr lang="en-US" dirty="0" smtClean="0"/>
              <a:t> (machine will make a different noise)</a:t>
            </a:r>
            <a:endParaRPr lang="en-US" dirty="0"/>
          </a:p>
        </p:txBody>
      </p:sp>
      <p:pic>
        <p:nvPicPr>
          <p:cNvPr id="1028" name="Picture 4" descr="http://www.fda.gov/ohrms/dockets/ac/03/briefing/3972b1_04_Post%20Marketing%20Safety%20Review_files/image02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412" y="4758025"/>
            <a:ext cx="2628900" cy="160972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7405371" y="5245211"/>
            <a:ext cx="11914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8194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student has an inhaler without a spacer they inhale the medication and hold it in.  With a spacer they breath the medication in and out slowly 5 times. Both methods you wait one minute between puffs. </a:t>
            </a:r>
            <a:endParaRPr lang="en-US" dirty="0"/>
          </a:p>
        </p:txBody>
      </p:sp>
      <p:sp>
        <p:nvSpPr>
          <p:cNvPr id="3" name="Content Placeholder 2"/>
          <p:cNvSpPr>
            <a:spLocks noGrp="1"/>
          </p:cNvSpPr>
          <p:nvPr>
            <p:ph idx="1"/>
          </p:nvPr>
        </p:nvSpPr>
        <p:spPr>
          <a:xfrm>
            <a:off x="677334" y="3269673"/>
            <a:ext cx="8596668" cy="2771689"/>
          </a:xfrm>
        </p:spPr>
        <p:txBody>
          <a:bodyPr>
            <a:normAutofit/>
          </a:bodyPr>
          <a:lstStyle/>
          <a:p>
            <a:r>
              <a:rPr lang="en-US" sz="3200" dirty="0" smtClean="0"/>
              <a:t>A.	True</a:t>
            </a:r>
          </a:p>
          <a:p>
            <a:r>
              <a:rPr lang="en-US" sz="3200" dirty="0" smtClean="0"/>
              <a:t>B.	False.</a:t>
            </a:r>
            <a:endParaRPr lang="en-US" sz="3200" dirty="0"/>
          </a:p>
        </p:txBody>
      </p:sp>
    </p:spTree>
    <p:extLst>
      <p:ext uri="{BB962C8B-B14F-4D97-AF65-F5344CB8AC3E}">
        <p14:creationId xmlns:p14="http://schemas.microsoft.com/office/powerpoint/2010/main" val="39247290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by Epipen</a:t>
            </a:r>
            <a:endParaRPr lang="en-US" dirty="0"/>
          </a:p>
        </p:txBody>
      </p:sp>
      <p:sp>
        <p:nvSpPr>
          <p:cNvPr id="3" name="Content Placeholder 2"/>
          <p:cNvSpPr>
            <a:spLocks noGrp="1"/>
          </p:cNvSpPr>
          <p:nvPr>
            <p:ph idx="1"/>
          </p:nvPr>
        </p:nvSpPr>
        <p:spPr>
          <a:xfrm>
            <a:off x="677334" y="1676401"/>
            <a:ext cx="9228666" cy="4364962"/>
          </a:xfrm>
        </p:spPr>
        <p:txBody>
          <a:bodyPr>
            <a:normAutofit/>
          </a:bodyPr>
          <a:lstStyle/>
          <a:p>
            <a:pPr marL="0" indent="0" algn="ctr">
              <a:buNone/>
            </a:pPr>
            <a:r>
              <a:rPr lang="en-US" sz="2800" dirty="0" smtClean="0">
                <a:solidFill>
                  <a:srgbClr val="FF0000"/>
                </a:solidFill>
              </a:rPr>
              <a:t>You must be epipen/CPR certified to give a stock epipen to a student or adult without a doctor’s order.  </a:t>
            </a:r>
            <a:endParaRPr lang="en-US" sz="2800" dirty="0" smtClean="0"/>
          </a:p>
          <a:p>
            <a:pPr marL="0" indent="0">
              <a:buNone/>
            </a:pPr>
            <a:r>
              <a:rPr lang="en-US" sz="2800" u="sng" dirty="0" smtClean="0"/>
              <a:t>For students with medication consents</a:t>
            </a:r>
            <a:r>
              <a:rPr lang="en-US" sz="2800" dirty="0" smtClean="0"/>
              <a:t>			</a:t>
            </a:r>
            <a:endParaRPr lang="en-US" sz="2800" u="sng" dirty="0" smtClean="0"/>
          </a:p>
          <a:p>
            <a:pPr marL="0" indent="0">
              <a:buNone/>
            </a:pPr>
            <a:r>
              <a:rPr lang="en-US" sz="2800" dirty="0" smtClean="0"/>
              <a:t>Take out of tube 														</a:t>
            </a:r>
          </a:p>
          <a:p>
            <a:pPr marL="0" indent="0">
              <a:buNone/>
            </a:pPr>
            <a:r>
              <a:rPr lang="en-US" sz="2800" dirty="0" smtClean="0"/>
              <a:t>Pull cap off end</a:t>
            </a:r>
          </a:p>
          <a:p>
            <a:pPr marL="0" indent="0">
              <a:buNone/>
            </a:pPr>
            <a:r>
              <a:rPr lang="en-US" sz="2800" dirty="0" smtClean="0"/>
              <a:t>Inject right through clothing, hold </a:t>
            </a:r>
            <a:r>
              <a:rPr lang="en-US" sz="2800" dirty="0"/>
              <a:t>5</a:t>
            </a:r>
            <a:r>
              <a:rPr lang="en-US" sz="2800" dirty="0" smtClean="0"/>
              <a:t> sec.</a:t>
            </a:r>
          </a:p>
          <a:p>
            <a:pPr marL="0" indent="0">
              <a:buNone/>
            </a:pPr>
            <a:r>
              <a:rPr lang="en-US" sz="2800" dirty="0" smtClean="0"/>
              <a:t>Call Emergency Response and 911</a:t>
            </a:r>
          </a:p>
          <a:p>
            <a:pPr marL="0" indent="0">
              <a:buNone/>
            </a:pPr>
            <a:r>
              <a:rPr lang="en-US" sz="2800" dirty="0" smtClean="0"/>
              <a:t>May need second dose.  </a:t>
            </a:r>
            <a:endParaRPr lang="en-US" sz="2800" dirty="0"/>
          </a:p>
        </p:txBody>
      </p:sp>
      <p:sp>
        <p:nvSpPr>
          <p:cNvPr id="5" name="AutoShape 4" descr="http://srxa.files.wordpress.com/2011/11/epipen-jpeg.jpg"/>
          <p:cNvSpPr>
            <a:spLocks noChangeAspect="1" noChangeArrowheads="1"/>
          </p:cNvSpPr>
          <p:nvPr/>
        </p:nvSpPr>
        <p:spPr bwMode="auto">
          <a:xfrm flipV="1">
            <a:off x="307975" y="-263236"/>
            <a:ext cx="271172" cy="2711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http://srxa.files.wordpress.com/2011/11/epipen-jpeg.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descr="http://www.ehs.iastate.edu/sites/default/files/uploads/images/epi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823" y="3858882"/>
            <a:ext cx="2064328" cy="264621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7758546" y="4045527"/>
            <a:ext cx="978408" cy="4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53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UCPS Board of Education Medication Policy</a:t>
            </a:r>
            <a:endParaRPr lang="en-US" dirty="0"/>
          </a:p>
        </p:txBody>
      </p:sp>
      <p:sp>
        <p:nvSpPr>
          <p:cNvPr id="3" name="Content Placeholder 2"/>
          <p:cNvSpPr>
            <a:spLocks noGrp="1"/>
          </p:cNvSpPr>
          <p:nvPr>
            <p:ph idx="1"/>
          </p:nvPr>
        </p:nvSpPr>
        <p:spPr>
          <a:xfrm>
            <a:off x="677334" y="2160589"/>
            <a:ext cx="8596668" cy="4461884"/>
          </a:xfrm>
        </p:spPr>
        <p:txBody>
          <a:bodyPr>
            <a:normAutofit fontScale="92500" lnSpcReduction="10000"/>
          </a:bodyPr>
          <a:lstStyle/>
          <a:p>
            <a:r>
              <a:rPr lang="en-US" sz="3200" dirty="0"/>
              <a:t>c</a:t>
            </a:r>
            <a:r>
              <a:rPr lang="en-US" sz="3200" dirty="0" smtClean="0"/>
              <a:t>. </a:t>
            </a:r>
            <a:r>
              <a:rPr lang="en-US" sz="2000" dirty="0" smtClean="0"/>
              <a:t>Pursuant to N. C. Gen. Stat 115C-375 . 1 the Board of Education authorizes teachers, substitute teachers, student teachers, instructional assistants, school secretaries and office personnel, guidance counselors, assistant principals, and principals to administer medications prescribed by a health care provider upon written request of a parent of guardian or to administer non-prescription medications upon the request of a parent or </a:t>
            </a:r>
            <a:r>
              <a:rPr lang="en-US" sz="2000" dirty="0"/>
              <a:t>g</a:t>
            </a:r>
            <a:r>
              <a:rPr lang="en-US" sz="2000" dirty="0" smtClean="0"/>
              <a:t>uardian as provided in this policy. Each principal will designate the person(s) responsible for giving medication at his/her school. The person(s) will receive annual training in safe, accurate medication administration procedures with the school nurse.   </a:t>
            </a:r>
          </a:p>
          <a:p>
            <a:endParaRPr lang="en-US" sz="2000" dirty="0" smtClean="0"/>
          </a:p>
          <a:p>
            <a:pPr marL="0" indent="0">
              <a:buNone/>
            </a:pPr>
            <a:r>
              <a:rPr lang="en-US" sz="2000" dirty="0"/>
              <a:t> </a:t>
            </a:r>
            <a:r>
              <a:rPr lang="en-US" sz="2000" dirty="0" smtClean="0"/>
              <a:t>  	 An Individual Health Plan will be on file for those students in danger of</a:t>
            </a:r>
          </a:p>
          <a:p>
            <a:pPr marL="0" indent="0">
              <a:buNone/>
            </a:pPr>
            <a:r>
              <a:rPr lang="en-US" sz="2000" dirty="0"/>
              <a:t>	</a:t>
            </a:r>
            <a:r>
              <a:rPr lang="en-US" sz="2000" dirty="0" smtClean="0"/>
              <a:t> a medical emergency          </a:t>
            </a:r>
          </a:p>
          <a:p>
            <a:pPr marL="0" indent="0" algn="ctr">
              <a:buNone/>
            </a:pPr>
            <a:r>
              <a:rPr lang="en-US" sz="2000" dirty="0"/>
              <a:t> </a:t>
            </a:r>
            <a:r>
              <a:rPr lang="en-US" sz="2000" dirty="0" smtClean="0"/>
              <a:t> </a:t>
            </a:r>
            <a:endParaRPr lang="en-US" sz="2000" dirty="0"/>
          </a:p>
        </p:txBody>
      </p:sp>
    </p:spTree>
    <p:extLst>
      <p:ext uri="{BB962C8B-B14F-4D97-AF65-F5344CB8AC3E}">
        <p14:creationId xmlns:p14="http://schemas.microsoft.com/office/powerpoint/2010/main" val="202976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4695"/>
            <a:ext cx="8596668" cy="1888761"/>
          </a:xfrm>
        </p:spPr>
        <p:txBody>
          <a:bodyPr>
            <a:normAutofit/>
          </a:bodyPr>
          <a:lstStyle/>
          <a:p>
            <a:r>
              <a:rPr lang="en-US" dirty="0" smtClean="0"/>
              <a:t>North Carolina Law allows for unlicensed personnel to give medication in school without training from a school nurse.</a:t>
            </a:r>
            <a:endParaRPr lang="en-US" dirty="0"/>
          </a:p>
        </p:txBody>
      </p:sp>
      <p:sp>
        <p:nvSpPr>
          <p:cNvPr id="3" name="Content Placeholder 2"/>
          <p:cNvSpPr>
            <a:spLocks noGrp="1"/>
          </p:cNvSpPr>
          <p:nvPr>
            <p:ph idx="1"/>
          </p:nvPr>
        </p:nvSpPr>
        <p:spPr>
          <a:xfrm>
            <a:off x="842226" y="2781314"/>
            <a:ext cx="8596668" cy="927384"/>
          </a:xfrm>
        </p:spPr>
        <p:txBody>
          <a:bodyPr>
            <a:normAutofit fontScale="92500" lnSpcReduction="20000"/>
          </a:bodyPr>
          <a:lstStyle/>
          <a:p>
            <a:endParaRPr lang="en-US" dirty="0" smtClean="0"/>
          </a:p>
          <a:p>
            <a:pPr marL="0" indent="0">
              <a:buNone/>
            </a:pPr>
            <a:r>
              <a:rPr lang="en-US" sz="4000" dirty="0"/>
              <a:t> </a:t>
            </a:r>
            <a:r>
              <a:rPr lang="en-US" sz="4000" dirty="0" smtClean="0"/>
              <a:t>   </a:t>
            </a:r>
            <a:r>
              <a:rPr lang="en-US" sz="4000" dirty="0" smtClean="0">
                <a:hlinkClick r:id="rId2" action="ppaction://hlinksldjump"/>
              </a:rPr>
              <a:t>True</a:t>
            </a:r>
            <a:endParaRPr lang="en-US" sz="4000" dirty="0" smtClean="0"/>
          </a:p>
          <a:p>
            <a:pPr marL="0" indent="0">
              <a:buNone/>
            </a:pPr>
            <a:endParaRPr lang="en-US" sz="4000" dirty="0"/>
          </a:p>
        </p:txBody>
      </p:sp>
      <p:sp>
        <p:nvSpPr>
          <p:cNvPr id="4" name="TextBox 3"/>
          <p:cNvSpPr txBox="1"/>
          <p:nvPr/>
        </p:nvSpPr>
        <p:spPr>
          <a:xfrm>
            <a:off x="2518348" y="2781314"/>
            <a:ext cx="3417757" cy="516522"/>
          </a:xfrm>
          <a:prstGeom prst="rect">
            <a:avLst/>
          </a:prstGeom>
          <a:noFill/>
        </p:spPr>
        <p:txBody>
          <a:bodyPr wrap="square" rtlCol="0">
            <a:spAutoFit/>
          </a:bodyPr>
          <a:lstStyle/>
          <a:p>
            <a:endParaRPr lang="en-US" dirty="0"/>
          </a:p>
        </p:txBody>
      </p:sp>
      <p:sp>
        <p:nvSpPr>
          <p:cNvPr id="5" name="TextBox 4"/>
          <p:cNvSpPr txBox="1"/>
          <p:nvPr/>
        </p:nvSpPr>
        <p:spPr>
          <a:xfrm>
            <a:off x="1319135" y="3867462"/>
            <a:ext cx="2893101" cy="646331"/>
          </a:xfrm>
          <a:prstGeom prst="rect">
            <a:avLst/>
          </a:prstGeom>
          <a:noFill/>
        </p:spPr>
        <p:txBody>
          <a:bodyPr wrap="square" rtlCol="0">
            <a:spAutoFit/>
          </a:bodyPr>
          <a:lstStyle/>
          <a:p>
            <a:r>
              <a:rPr lang="en-US" sz="3600" dirty="0" smtClean="0">
                <a:hlinkClick r:id="rId2" action="ppaction://hlinksldjump"/>
              </a:rPr>
              <a:t>False</a:t>
            </a:r>
            <a:endParaRPr lang="en-US" sz="3600" dirty="0"/>
          </a:p>
        </p:txBody>
      </p:sp>
    </p:spTree>
    <p:extLst>
      <p:ext uri="{BB962C8B-B14F-4D97-AF65-F5344CB8AC3E}">
        <p14:creationId xmlns:p14="http://schemas.microsoft.com/office/powerpoint/2010/main" val="215102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normAutofit/>
          </a:bodyPr>
          <a:lstStyle/>
          <a:p>
            <a:pPr algn="ctr"/>
            <a:r>
              <a:rPr lang="en-US" sz="5400" dirty="0" smtClean="0"/>
              <a:t>Correct ! </a:t>
            </a:r>
            <a:endParaRPr lang="en-US" sz="5400" dirty="0"/>
          </a:p>
        </p:txBody>
      </p:sp>
      <p:sp>
        <p:nvSpPr>
          <p:cNvPr id="3" name="Content Placeholder 2"/>
          <p:cNvSpPr>
            <a:spLocks noGrp="1"/>
          </p:cNvSpPr>
          <p:nvPr>
            <p:ph idx="1"/>
          </p:nvPr>
        </p:nvSpPr>
        <p:spPr>
          <a:xfrm>
            <a:off x="677334" y="2308485"/>
            <a:ext cx="8826430" cy="1723869"/>
          </a:xfrm>
        </p:spPr>
        <p:txBody>
          <a:bodyPr>
            <a:normAutofit/>
          </a:bodyPr>
          <a:lstStyle/>
          <a:p>
            <a:pPr marL="0" indent="0" algn="ctr">
              <a:buNone/>
            </a:pPr>
            <a:endParaRPr lang="en-US" sz="3600" dirty="0"/>
          </a:p>
          <a:p>
            <a:pPr marL="0" indent="0" algn="ctr">
              <a:buNone/>
            </a:pPr>
            <a:r>
              <a:rPr lang="en-US" sz="3600" dirty="0" smtClean="0">
                <a:hlinkClick r:id="rId2" action="ppaction://hlinksldjump"/>
              </a:rPr>
              <a:t>Continue to the next slide</a:t>
            </a:r>
            <a:endParaRPr lang="en-US" sz="3600" dirty="0"/>
          </a:p>
        </p:txBody>
      </p:sp>
      <p:pic>
        <p:nvPicPr>
          <p:cNvPr id="4" name="Picture 3"/>
          <p:cNvPicPr>
            <a:picLocks noChangeAspect="1"/>
          </p:cNvPicPr>
          <p:nvPr/>
        </p:nvPicPr>
        <p:blipFill>
          <a:blip r:embed="rId3"/>
          <a:stretch>
            <a:fillRect/>
          </a:stretch>
        </p:blipFill>
        <p:spPr>
          <a:xfrm>
            <a:off x="8379502" y="3054247"/>
            <a:ext cx="2418500" cy="2360899"/>
          </a:xfrm>
          <a:prstGeom prst="rect">
            <a:avLst/>
          </a:prstGeom>
        </p:spPr>
      </p:pic>
    </p:spTree>
    <p:extLst>
      <p:ext uri="{BB962C8B-B14F-4D97-AF65-F5344CB8AC3E}">
        <p14:creationId xmlns:p14="http://schemas.microsoft.com/office/powerpoint/2010/main" val="330240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09074"/>
            <a:ext cx="8596668" cy="521325"/>
          </a:xfrm>
        </p:spPr>
        <p:txBody>
          <a:bodyPr>
            <a:normAutofit fontScale="90000"/>
          </a:bodyPr>
          <a:lstStyle/>
          <a:p>
            <a:pPr algn="ctr"/>
            <a:r>
              <a:rPr lang="en-US" sz="6000" dirty="0" smtClean="0"/>
              <a:t>That’s not Correct</a:t>
            </a:r>
            <a:endParaRPr lang="en-US" sz="6000" dirty="0"/>
          </a:p>
        </p:txBody>
      </p:sp>
      <p:sp>
        <p:nvSpPr>
          <p:cNvPr id="3" name="Content Placeholder 2"/>
          <p:cNvSpPr>
            <a:spLocks noGrp="1"/>
          </p:cNvSpPr>
          <p:nvPr>
            <p:ph idx="1"/>
          </p:nvPr>
        </p:nvSpPr>
        <p:spPr>
          <a:xfrm>
            <a:off x="677334" y="3132944"/>
            <a:ext cx="8596668" cy="1573967"/>
          </a:xfrm>
        </p:spPr>
        <p:txBody>
          <a:bodyPr>
            <a:normAutofit/>
          </a:bodyPr>
          <a:lstStyle/>
          <a:p>
            <a:pPr marL="0" indent="0" algn="ctr">
              <a:buNone/>
            </a:pPr>
            <a:r>
              <a:rPr lang="en-US" sz="3200" dirty="0" smtClean="0">
                <a:hlinkClick r:id="rId2" action="ppaction://hlinksldjump"/>
              </a:rPr>
              <a:t>Please go back and try again</a:t>
            </a:r>
            <a:r>
              <a:rPr lang="en-US" sz="3200" dirty="0" smtClean="0"/>
              <a:t> </a:t>
            </a:r>
            <a:endParaRPr lang="en-US" sz="3200" dirty="0"/>
          </a:p>
        </p:txBody>
      </p:sp>
    </p:spTree>
    <p:extLst>
      <p:ext uri="{BB962C8B-B14F-4D97-AF65-F5344CB8AC3E}">
        <p14:creationId xmlns:p14="http://schemas.microsoft.com/office/powerpoint/2010/main" val="413345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1366</TotalTime>
  <Words>1558</Words>
  <Application>Microsoft Office PowerPoint</Application>
  <PresentationFormat>Widescreen</PresentationFormat>
  <Paragraphs>222</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Trebuchet MS</vt:lpstr>
      <vt:lpstr>Wingdings</vt:lpstr>
      <vt:lpstr>Wingdings 3</vt:lpstr>
      <vt:lpstr>Facet</vt:lpstr>
      <vt:lpstr>Medication Administration for Unlicensed Personnel </vt:lpstr>
      <vt:lpstr>UCPS Board of Education  Medication Policy</vt:lpstr>
      <vt:lpstr>UCPS discourages giving medication at school unless necessary.  </vt:lpstr>
      <vt:lpstr>Correct !</vt:lpstr>
      <vt:lpstr>That’s not Correct</vt:lpstr>
      <vt:lpstr>UCPS Board of Education Medication Policy</vt:lpstr>
      <vt:lpstr>North Carolina Law allows for unlicensed personnel to give medication in school without training from a school nurse.</vt:lpstr>
      <vt:lpstr>Correct ! </vt:lpstr>
      <vt:lpstr>That’s not Correct</vt:lpstr>
      <vt:lpstr>UCPS Board of Education Medication Policy</vt:lpstr>
      <vt:lpstr>UCPS Board of Education Medication Policy</vt:lpstr>
      <vt:lpstr>When medication is brought into school. </vt:lpstr>
      <vt:lpstr>That’s Correct !</vt:lpstr>
      <vt:lpstr>That’s not correct</vt:lpstr>
      <vt:lpstr>UCPS Board of Education Medication Policy</vt:lpstr>
      <vt:lpstr>Medication must be kept in</vt:lpstr>
      <vt:lpstr>That’s Correct !</vt:lpstr>
      <vt:lpstr>That’s not correct</vt:lpstr>
      <vt:lpstr>UCPS Board of Education Medication Policy</vt:lpstr>
      <vt:lpstr>Medication logs are legal documentation.  You need to write all medication given on the log and give to the nurse.</vt:lpstr>
      <vt:lpstr>That’s Correct !</vt:lpstr>
      <vt:lpstr>That’s not correct</vt:lpstr>
      <vt:lpstr>Changes in doses of medication must be confirmed by a licensed health care provider and can be faxed to the school nurse who will change the medication log.  </vt:lpstr>
      <vt:lpstr>That’s Correct !</vt:lpstr>
      <vt:lpstr>That’s not correct</vt:lpstr>
      <vt:lpstr>UCPS Board of Education Medication Policy</vt:lpstr>
      <vt:lpstr>UCPS is not liable for any student that takes medication without the knowledge of the school nurse or medication administrator and the proper paper work completed. </vt:lpstr>
      <vt:lpstr>That’s Correct !</vt:lpstr>
      <vt:lpstr>That’s not correct</vt:lpstr>
      <vt:lpstr>Pointers for Safe Medication Administration</vt:lpstr>
      <vt:lpstr>IMPORTANT!</vt:lpstr>
      <vt:lpstr>Medication can only be given with a medication consent signed by a health care provider and it must be in the original container.  No baggies or loose pills. </vt:lpstr>
      <vt:lpstr>That’s Correct !</vt:lpstr>
      <vt:lpstr>That’s not correct</vt:lpstr>
      <vt:lpstr>Recording Controlled Substances</vt:lpstr>
      <vt:lpstr>When Medications Run Low</vt:lpstr>
      <vt:lpstr>Count and record controlled substances on Medication log.  Inform parent or nurse if student has less than 5 day supply</vt:lpstr>
      <vt:lpstr>That’s Correct !</vt:lpstr>
      <vt:lpstr>That’s not correct</vt:lpstr>
      <vt:lpstr>HELP!!!!</vt:lpstr>
      <vt:lpstr>Medication Administration</vt:lpstr>
      <vt:lpstr>Medication Administration</vt:lpstr>
      <vt:lpstr>Medication Administration</vt:lpstr>
      <vt:lpstr>Medication Administration</vt:lpstr>
      <vt:lpstr>Medication Administration</vt:lpstr>
      <vt:lpstr>Medication Administration</vt:lpstr>
      <vt:lpstr>Every Time I give medication I need to make sure I have the right student, the right patient, the right dose, the right time, the right route. </vt:lpstr>
      <vt:lpstr>That’s Correct !</vt:lpstr>
      <vt:lpstr>That’s not correct</vt:lpstr>
      <vt:lpstr>Giving oral medication </vt:lpstr>
      <vt:lpstr>Medication by Inhaler              ( spacer)</vt:lpstr>
      <vt:lpstr>Nebulizer Treatments</vt:lpstr>
      <vt:lpstr>If the student has an inhaler without a spacer they inhale the medication and hold it in.  With a spacer they breath the medication in and out slowly 5 times. Both methods you wait one minute between puffs. </vt:lpstr>
      <vt:lpstr>Medication by Epipen</vt:lpstr>
    </vt:vector>
  </TitlesOfParts>
  <Company>Union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 for Unlicensed Personnel</dc:title>
  <dc:creator>Cheryl Herberg</dc:creator>
  <cp:lastModifiedBy>Cheryl Herberg</cp:lastModifiedBy>
  <cp:revision>110</cp:revision>
  <dcterms:created xsi:type="dcterms:W3CDTF">2016-03-09T15:09:33Z</dcterms:created>
  <dcterms:modified xsi:type="dcterms:W3CDTF">2017-04-25T14:21:48Z</dcterms:modified>
</cp:coreProperties>
</file>